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26"/>
  </p:notesMasterIdLst>
  <p:sldIdLst>
    <p:sldId id="259" r:id="rId2"/>
    <p:sldId id="266" r:id="rId3"/>
    <p:sldId id="348" r:id="rId4"/>
    <p:sldId id="354" r:id="rId5"/>
    <p:sldId id="353" r:id="rId6"/>
    <p:sldId id="355" r:id="rId7"/>
    <p:sldId id="356" r:id="rId8"/>
    <p:sldId id="357" r:id="rId9"/>
    <p:sldId id="349" r:id="rId10"/>
    <p:sldId id="358" r:id="rId11"/>
    <p:sldId id="359" r:id="rId12"/>
    <p:sldId id="360" r:id="rId13"/>
    <p:sldId id="361" r:id="rId14"/>
    <p:sldId id="362" r:id="rId15"/>
    <p:sldId id="363" r:id="rId16"/>
    <p:sldId id="350" r:id="rId17"/>
    <p:sldId id="364" r:id="rId18"/>
    <p:sldId id="366" r:id="rId19"/>
    <p:sldId id="368" r:id="rId20"/>
    <p:sldId id="351" r:id="rId21"/>
    <p:sldId id="367" r:id="rId22"/>
    <p:sldId id="352" r:id="rId23"/>
    <p:sldId id="331" r:id="rId24"/>
    <p:sldId id="347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iR5sbwcbw2LsuAw/7Y6QkLXeSz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0616DF-D3D0-4FF2-965F-3F8EE5E6778F}">
  <a:tblStyle styleId="{160616DF-D3D0-4FF2-965F-3F8EE5E6778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E7"/>
          </a:solidFill>
        </a:fill>
      </a:tcStyle>
    </a:wholeTbl>
    <a:band1H>
      <a:tcTxStyle b="off" i="off"/>
      <a:tcStyle>
        <a:tcBdr/>
        <a:fill>
          <a:solidFill>
            <a:srgbClr val="CBCCCC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BCCCC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2"/>
    <p:restoredTop sz="80816" autoAdjust="0"/>
  </p:normalViewPr>
  <p:slideViewPr>
    <p:cSldViewPr snapToGrid="0">
      <p:cViewPr varScale="1">
        <p:scale>
          <a:sx n="70" d="100"/>
          <a:sy n="70" d="100"/>
        </p:scale>
        <p:origin x="145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6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6" name="Google Shape;30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5211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2660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2030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0711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4588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3404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4254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Event hubs is Azure Kafka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Note all the ad hoc pieces.  These are home-grown artifacts that represent high risk.</a:t>
            </a:r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5268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Event hubs is Azure Kafka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Notice that Databricks replaces the ad hoc pieces.</a:t>
            </a:r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756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Event hubs is Azure Kafka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Notice that Databricks replaces the ad hoc pieces.</a:t>
            </a:r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8394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643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OpenEI</a:t>
            </a:r>
            <a:r>
              <a:rPr lang="en-US" dirty="0"/>
              <a:t> provides a wide range of data sources that are valuable for Utility companies.  Databricks will work with you to incorporate this data.  We position ourselves as a trusted advisor.</a:t>
            </a:r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43912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1316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Always have 1 person accountable, and 1 or more Responsible.  Consult and inform widely to ensure success and adoption.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9811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0922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1420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4624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7307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1920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7329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</p:txBody>
      </p:sp>
      <p:sp>
        <p:nvSpPr>
          <p:cNvPr id="391" name="Google Shape;3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0544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61" descr="A picture containing person, black, holding, whit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61"/>
          <p:cNvSpPr txBox="1">
            <a:spLocks noGrp="1"/>
          </p:cNvSpPr>
          <p:nvPr>
            <p:ph type="ctrTitle"/>
          </p:nvPr>
        </p:nvSpPr>
        <p:spPr>
          <a:xfrm>
            <a:off x="46098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1"/>
          <p:cNvSpPr txBox="1">
            <a:spLocks noGrp="1"/>
          </p:cNvSpPr>
          <p:nvPr>
            <p:ph type="subTitle" idx="1"/>
          </p:nvPr>
        </p:nvSpPr>
        <p:spPr>
          <a:xfrm>
            <a:off x="46098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4" name="Google Shape;24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488" y="6348389"/>
            <a:ext cx="1335024" cy="21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4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4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1432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itchFamily="2" charset="2"/>
              <a:buChar char="§"/>
              <a:defRPr/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Dark">
  <p:cSld name="Title and Content Dark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0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80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>
                <a:solidFill>
                  <a:schemeClr val="lt1"/>
                </a:solidFill>
              </a:defRPr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35" name="Google Shape;135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488" y="6348389"/>
            <a:ext cx="1335024" cy="21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Dark">
  <p:cSld name="Title Dark">
    <p:bg>
      <p:bgPr>
        <a:solidFill>
          <a:schemeClr val="accen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1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8" name="Google Shape;138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488" y="6348389"/>
            <a:ext cx="1335024" cy="21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04">
  <p:cSld name="Headline 04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83" descr="A close up of a logo&#10;&#10;Description automatically generated"/>
          <p:cNvPicPr preferRelativeResize="0"/>
          <p:nvPr/>
        </p:nvPicPr>
        <p:blipFill rotWithShape="1">
          <a:blip r:embed="rId2">
            <a:alphaModFix amt="50000"/>
          </a:blip>
          <a:srcRect r="14270"/>
          <a:stretch/>
        </p:blipFill>
        <p:spPr>
          <a:xfrm>
            <a:off x="1739900" y="0"/>
            <a:ext cx="10452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83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8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01">
  <p:cSld name="Section Divider 01">
    <p:bg>
      <p:bgPr>
        <a:solidFill>
          <a:schemeClr val="dk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84" descr="A picture containing building, light, traffic, whit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84"/>
          <p:cNvSpPr txBox="1">
            <a:spLocks noGrp="1"/>
          </p:cNvSpPr>
          <p:nvPr>
            <p:ph type="title"/>
          </p:nvPr>
        </p:nvSpPr>
        <p:spPr>
          <a:xfrm>
            <a:off x="460980" y="2766218"/>
            <a:ext cx="108928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6" name="Google Shape;146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488" y="6348389"/>
            <a:ext cx="1335024" cy="21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- 22_Title Slide">
  <p:cSld name="Default - 22_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13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8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 dirty="0"/>
          </a:p>
        </p:txBody>
      </p:sp>
      <p:sp>
        <p:nvSpPr>
          <p:cNvPr id="11" name="Google Shape;11;p58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457200" lvl="0" indent="-314325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75000"/>
              <a:buFont typeface="Wingdings" pitchFamily="2" charset="2"/>
              <a:buChar char="§"/>
            </a:pPr>
            <a:endParaRPr dirty="0"/>
          </a:p>
        </p:txBody>
      </p:sp>
      <p:pic>
        <p:nvPicPr>
          <p:cNvPr id="12" name="Google Shape;12;p5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2812" y="6350020"/>
            <a:ext cx="1335024" cy="21000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71" r:id="rId3"/>
    <p:sldLayoutId id="2147483672" r:id="rId4"/>
    <p:sldLayoutId id="2147483674" r:id="rId5"/>
    <p:sldLayoutId id="2147483675" r:id="rId6"/>
    <p:sldLayoutId id="214748367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44488" marR="0" lvl="0" indent="-20161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tabLst/>
        <a:defRPr sz="2800" b="0" i="0" u="none" strike="noStrike" cap="none" dirty="0">
          <a:solidFill>
            <a:srgbClr val="3A3838"/>
          </a:solidFill>
          <a:latin typeface="Barlow"/>
          <a:ea typeface="Barlow"/>
          <a:cs typeface="Arial"/>
          <a:sym typeface="Barlow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"/>
          <p:cNvSpPr txBox="1">
            <a:spLocks noGrp="1"/>
          </p:cNvSpPr>
          <p:nvPr>
            <p:ph type="ctrTitle"/>
          </p:nvPr>
        </p:nvSpPr>
        <p:spPr>
          <a:xfrm>
            <a:off x="460980" y="482283"/>
            <a:ext cx="563502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"/>
              <a:buNone/>
            </a:pPr>
            <a:r>
              <a:rPr lang="en-US" dirty="0"/>
              <a:t>Phase 0 Example Responses</a:t>
            </a:r>
            <a:endParaRPr dirty="0"/>
          </a:p>
        </p:txBody>
      </p:sp>
      <p:sp>
        <p:nvSpPr>
          <p:cNvPr id="309" name="Google Shape;309;p3"/>
          <p:cNvSpPr txBox="1">
            <a:spLocks noGrp="1"/>
          </p:cNvSpPr>
          <p:nvPr>
            <p:ph type="subTitle" idx="1"/>
          </p:nvPr>
        </p:nvSpPr>
        <p:spPr>
          <a:xfrm>
            <a:off x="46098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Flight School 2020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Trip Report</a:t>
            </a:r>
          </a:p>
        </p:txBody>
      </p:sp>
      <p:sp>
        <p:nvSpPr>
          <p:cNvPr id="394" name="Google Shape;394;p10"/>
          <p:cNvSpPr txBox="1">
            <a:spLocks noGrp="1"/>
          </p:cNvSpPr>
          <p:nvPr>
            <p:ph type="body" idx="1"/>
          </p:nvPr>
        </p:nvSpPr>
        <p:spPr>
          <a:xfrm>
            <a:off x="460979" y="1263184"/>
            <a:ext cx="2809346" cy="992188"/>
          </a:xfrm>
        </p:spPr>
        <p:txBody>
          <a:bodyPr>
            <a:normAutofit/>
          </a:bodyPr>
          <a:lstStyle/>
          <a:p>
            <a:pPr marL="142875" lv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Org Structure</a:t>
            </a:r>
          </a:p>
        </p:txBody>
      </p:sp>
      <p:cxnSp>
        <p:nvCxnSpPr>
          <p:cNvPr id="5" name="Google Shape;287;p14">
            <a:extLst>
              <a:ext uri="{FF2B5EF4-FFF2-40B4-BE49-F238E27FC236}">
                <a16:creationId xmlns:a16="http://schemas.microsoft.com/office/drawing/2014/main" id="{6CF4E57E-C43A-4631-A07A-23E7F72FF37D}"/>
              </a:ext>
            </a:extLst>
          </p:cNvPr>
          <p:cNvCxnSpPr/>
          <p:nvPr/>
        </p:nvCxnSpPr>
        <p:spPr>
          <a:xfrm>
            <a:off x="3607038" y="3429000"/>
            <a:ext cx="1" cy="405325"/>
          </a:xfrm>
          <a:prstGeom prst="straightConnector1">
            <a:avLst/>
          </a:prstGeom>
          <a:noFill/>
          <a:ln w="12700" cap="flat" cmpd="sng">
            <a:solidFill>
              <a:srgbClr val="CBCBCB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6" name="Google Shape;311;p14">
            <a:extLst>
              <a:ext uri="{FF2B5EF4-FFF2-40B4-BE49-F238E27FC236}">
                <a16:creationId xmlns:a16="http://schemas.microsoft.com/office/drawing/2014/main" id="{BAEA693A-BA67-4574-BA3D-88539C4A6B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4396" y="4965420"/>
            <a:ext cx="1036216" cy="1037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12;p14">
            <a:extLst>
              <a:ext uri="{FF2B5EF4-FFF2-40B4-BE49-F238E27FC236}">
                <a16:creationId xmlns:a16="http://schemas.microsoft.com/office/drawing/2014/main" id="{17BC560D-D9CC-4F70-B1F1-C5497E7F6A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51368" y="2085392"/>
            <a:ext cx="1081918" cy="1098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16;p14">
            <a:extLst>
              <a:ext uri="{FF2B5EF4-FFF2-40B4-BE49-F238E27FC236}">
                <a16:creationId xmlns:a16="http://schemas.microsoft.com/office/drawing/2014/main" id="{5FE76F07-B0CB-4A56-8898-3205C6B4C7A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69769" y="4889212"/>
            <a:ext cx="1044053" cy="1154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7;p14">
            <a:extLst>
              <a:ext uri="{FF2B5EF4-FFF2-40B4-BE49-F238E27FC236}">
                <a16:creationId xmlns:a16="http://schemas.microsoft.com/office/drawing/2014/main" id="{088E57BA-1D2D-402A-8C9D-0E3B642C0E7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92504" y="3294242"/>
            <a:ext cx="1090789" cy="1203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0;p6" descr="https://lh5.googleusercontent.com/P7y9ngKWYZaFHqUALgLXCDp7-Yc3pxBTwqIrszluJNqRWacwuGMKc8A6A0b3f9coa3rMPTtLS_NIn0ZU90BtwTa5d-Bttfhx49fjOrZrwpoxtGYDdHcKCR0wf_b5MJ8IVzJnHogr3931-lzYtA">
            <a:extLst>
              <a:ext uri="{FF2B5EF4-FFF2-40B4-BE49-F238E27FC236}">
                <a16:creationId xmlns:a16="http://schemas.microsoft.com/office/drawing/2014/main" id="{5AB8D069-EC6C-41DD-AA1E-0A122CC10AA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3299" r="25625" b="39161"/>
          <a:stretch/>
        </p:blipFill>
        <p:spPr>
          <a:xfrm>
            <a:off x="5192504" y="1924774"/>
            <a:ext cx="1068097" cy="1203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2;p6">
            <a:extLst>
              <a:ext uri="{FF2B5EF4-FFF2-40B4-BE49-F238E27FC236}">
                <a16:creationId xmlns:a16="http://schemas.microsoft.com/office/drawing/2014/main" id="{166ECB2A-428D-4606-95D3-E7867E58F6C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47261"/>
          <a:stretch/>
        </p:blipFill>
        <p:spPr>
          <a:xfrm>
            <a:off x="5192504" y="530622"/>
            <a:ext cx="1036216" cy="1228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05;p8">
            <a:extLst>
              <a:ext uri="{FF2B5EF4-FFF2-40B4-BE49-F238E27FC236}">
                <a16:creationId xmlns:a16="http://schemas.microsoft.com/office/drawing/2014/main" id="{28714A4F-064C-45E3-9E36-1F2BE27D009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83293" y="5010663"/>
            <a:ext cx="992188" cy="9921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llout: Line with Accent Bar 1">
            <a:extLst>
              <a:ext uri="{FF2B5EF4-FFF2-40B4-BE49-F238E27FC236}">
                <a16:creationId xmlns:a16="http://schemas.microsoft.com/office/drawing/2014/main" id="{113BA054-86C2-43A4-9C57-95191012FA8A}"/>
              </a:ext>
            </a:extLst>
          </p:cNvPr>
          <p:cNvSpPr/>
          <p:nvPr/>
        </p:nvSpPr>
        <p:spPr>
          <a:xfrm>
            <a:off x="6712772" y="753035"/>
            <a:ext cx="2237590" cy="882127"/>
          </a:xfrm>
          <a:prstGeom prst="accentCallout1">
            <a:avLst>
              <a:gd name="adj1" fmla="val 18750"/>
              <a:gd name="adj2" fmla="val -8333"/>
              <a:gd name="adj3" fmla="val 30793"/>
              <a:gd name="adj4" fmla="val -21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Sally – VP Ops</a:t>
            </a:r>
          </a:p>
          <a:p>
            <a:pPr algn="ctr"/>
            <a:r>
              <a:rPr lang="en-US" dirty="0"/>
              <a:t>Likely Economic Buyer</a:t>
            </a:r>
          </a:p>
        </p:txBody>
      </p:sp>
      <p:sp>
        <p:nvSpPr>
          <p:cNvPr id="14" name="Callout: Line with Accent Bar 13">
            <a:extLst>
              <a:ext uri="{FF2B5EF4-FFF2-40B4-BE49-F238E27FC236}">
                <a16:creationId xmlns:a16="http://schemas.microsoft.com/office/drawing/2014/main" id="{A841BC52-A336-45F2-99D8-F5F7A8930674}"/>
              </a:ext>
            </a:extLst>
          </p:cNvPr>
          <p:cNvSpPr/>
          <p:nvPr/>
        </p:nvSpPr>
        <p:spPr>
          <a:xfrm>
            <a:off x="6875930" y="2170911"/>
            <a:ext cx="2237590" cy="882127"/>
          </a:xfrm>
          <a:prstGeom prst="accentCallout1">
            <a:avLst>
              <a:gd name="adj1" fmla="val 18750"/>
              <a:gd name="adj2" fmla="val -8333"/>
              <a:gd name="adj3" fmla="val 21037"/>
              <a:gd name="adj4" fmla="val -267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Tai – Dir AI/ML</a:t>
            </a:r>
          </a:p>
          <a:p>
            <a:pPr algn="ctr"/>
            <a:r>
              <a:rPr lang="en-US" dirty="0"/>
              <a:t>Tech </a:t>
            </a:r>
            <a:r>
              <a:rPr lang="en-US" dirty="0" err="1"/>
              <a:t>Mgmt</a:t>
            </a:r>
            <a:endParaRPr lang="en-US" dirty="0"/>
          </a:p>
        </p:txBody>
      </p:sp>
      <p:sp>
        <p:nvSpPr>
          <p:cNvPr id="15" name="Callout: Line with Accent Bar 14">
            <a:extLst>
              <a:ext uri="{FF2B5EF4-FFF2-40B4-BE49-F238E27FC236}">
                <a16:creationId xmlns:a16="http://schemas.microsoft.com/office/drawing/2014/main" id="{A7EB696E-034D-4F24-AE72-B843B81C9957}"/>
              </a:ext>
            </a:extLst>
          </p:cNvPr>
          <p:cNvSpPr/>
          <p:nvPr/>
        </p:nvSpPr>
        <p:spPr>
          <a:xfrm>
            <a:off x="6886353" y="3370632"/>
            <a:ext cx="2237590" cy="882127"/>
          </a:xfrm>
          <a:prstGeom prst="accentCallout1">
            <a:avLst>
              <a:gd name="adj1" fmla="val 18750"/>
              <a:gd name="adj2" fmla="val -8333"/>
              <a:gd name="adj3" fmla="val 21037"/>
              <a:gd name="adj4" fmla="val -267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Andy </a:t>
            </a:r>
          </a:p>
          <a:p>
            <a:pPr algn="ctr"/>
            <a:r>
              <a:rPr lang="en-US" dirty="0"/>
              <a:t>Director Project </a:t>
            </a:r>
            <a:r>
              <a:rPr lang="en-US" dirty="0" err="1"/>
              <a:t>Mgmt</a:t>
            </a:r>
            <a:endParaRPr lang="en-US" dirty="0"/>
          </a:p>
        </p:txBody>
      </p:sp>
      <p:sp>
        <p:nvSpPr>
          <p:cNvPr id="18" name="Callout: Line with Accent Bar 17">
            <a:extLst>
              <a:ext uri="{FF2B5EF4-FFF2-40B4-BE49-F238E27FC236}">
                <a16:creationId xmlns:a16="http://schemas.microsoft.com/office/drawing/2014/main" id="{FB3B54FA-6538-46D3-9D59-BB36C6503C6D}"/>
              </a:ext>
            </a:extLst>
          </p:cNvPr>
          <p:cNvSpPr/>
          <p:nvPr/>
        </p:nvSpPr>
        <p:spPr>
          <a:xfrm>
            <a:off x="315224" y="5052332"/>
            <a:ext cx="2237590" cy="882127"/>
          </a:xfrm>
          <a:prstGeom prst="accentCallout1">
            <a:avLst>
              <a:gd name="adj1" fmla="val 18750"/>
              <a:gd name="adj2" fmla="val 104167"/>
              <a:gd name="adj3" fmla="val 24696"/>
              <a:gd name="adj4" fmla="val 108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Vida</a:t>
            </a:r>
          </a:p>
          <a:p>
            <a:pPr algn="ctr"/>
            <a:r>
              <a:rPr lang="en-US" dirty="0"/>
              <a:t>Data Engineer</a:t>
            </a:r>
          </a:p>
        </p:txBody>
      </p:sp>
      <p:sp>
        <p:nvSpPr>
          <p:cNvPr id="19" name="Callout: Line with Accent Bar 18">
            <a:extLst>
              <a:ext uri="{FF2B5EF4-FFF2-40B4-BE49-F238E27FC236}">
                <a16:creationId xmlns:a16="http://schemas.microsoft.com/office/drawing/2014/main" id="{E19A4926-49DF-4946-9059-B885F48FA877}"/>
              </a:ext>
            </a:extLst>
          </p:cNvPr>
          <p:cNvSpPr/>
          <p:nvPr/>
        </p:nvSpPr>
        <p:spPr>
          <a:xfrm>
            <a:off x="1650974" y="3429000"/>
            <a:ext cx="2237590" cy="882127"/>
          </a:xfrm>
          <a:prstGeom prst="accentCallout1">
            <a:avLst>
              <a:gd name="adj1" fmla="val 18750"/>
              <a:gd name="adj2" fmla="val 104167"/>
              <a:gd name="adj3" fmla="val 171037"/>
              <a:gd name="adj4" fmla="val 1361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Alaina</a:t>
            </a:r>
          </a:p>
          <a:p>
            <a:pPr algn="ctr"/>
            <a:r>
              <a:rPr lang="en-US" dirty="0"/>
              <a:t>Data Scientist</a:t>
            </a:r>
          </a:p>
        </p:txBody>
      </p:sp>
      <p:sp>
        <p:nvSpPr>
          <p:cNvPr id="20" name="Callout: Line with Accent Bar 19">
            <a:extLst>
              <a:ext uri="{FF2B5EF4-FFF2-40B4-BE49-F238E27FC236}">
                <a16:creationId xmlns:a16="http://schemas.microsoft.com/office/drawing/2014/main" id="{F1B421B5-3CEB-4422-8874-7EE9EE108320}"/>
              </a:ext>
            </a:extLst>
          </p:cNvPr>
          <p:cNvSpPr/>
          <p:nvPr/>
        </p:nvSpPr>
        <p:spPr>
          <a:xfrm>
            <a:off x="7848162" y="5120724"/>
            <a:ext cx="2237590" cy="882127"/>
          </a:xfrm>
          <a:prstGeom prst="accentCallout1">
            <a:avLst>
              <a:gd name="adj1" fmla="val 18750"/>
              <a:gd name="adj2" fmla="val -8333"/>
              <a:gd name="adj3" fmla="val 21037"/>
              <a:gd name="adj4" fmla="val -267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</a:t>
            </a:r>
          </a:p>
          <a:p>
            <a:pPr algn="ctr"/>
            <a:r>
              <a:rPr lang="en-US" dirty="0"/>
              <a:t>Sysadmin</a:t>
            </a:r>
          </a:p>
        </p:txBody>
      </p:sp>
      <p:sp>
        <p:nvSpPr>
          <p:cNvPr id="21" name="Callout: Line with Accent Bar 20">
            <a:extLst>
              <a:ext uri="{FF2B5EF4-FFF2-40B4-BE49-F238E27FC236}">
                <a16:creationId xmlns:a16="http://schemas.microsoft.com/office/drawing/2014/main" id="{37EE7CE0-BBF1-4EBD-B4F4-042EFDBB7BAE}"/>
              </a:ext>
            </a:extLst>
          </p:cNvPr>
          <p:cNvSpPr/>
          <p:nvPr/>
        </p:nvSpPr>
        <p:spPr>
          <a:xfrm>
            <a:off x="9727003" y="3767090"/>
            <a:ext cx="2237590" cy="882127"/>
          </a:xfrm>
          <a:prstGeom prst="accentCallout1">
            <a:avLst>
              <a:gd name="adj1" fmla="val 18750"/>
              <a:gd name="adj2" fmla="val -8333"/>
              <a:gd name="adj3" fmla="val -83841"/>
              <a:gd name="adj4" fmla="val 188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Matei</a:t>
            </a:r>
            <a:endParaRPr lang="en-US" dirty="0"/>
          </a:p>
          <a:p>
            <a:pPr algn="ctr"/>
            <a:r>
              <a:rPr lang="en-US" dirty="0"/>
              <a:t>Business SME</a:t>
            </a: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2BDACF34-A4FE-4339-B7E1-E72D36E651BE}"/>
              </a:ext>
            </a:extLst>
          </p:cNvPr>
          <p:cNvSpPr/>
          <p:nvPr/>
        </p:nvSpPr>
        <p:spPr>
          <a:xfrm>
            <a:off x="10617796" y="1759278"/>
            <a:ext cx="288659" cy="32611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3C02C76-78BD-4AEB-9F56-E3EDF7103A07}"/>
              </a:ext>
            </a:extLst>
          </p:cNvPr>
          <p:cNvSpPr/>
          <p:nvPr/>
        </p:nvSpPr>
        <p:spPr>
          <a:xfrm>
            <a:off x="9886278" y="530622"/>
            <a:ext cx="1549101" cy="882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7317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Trip Report</a:t>
            </a:r>
          </a:p>
        </p:txBody>
      </p:sp>
      <p:sp>
        <p:nvSpPr>
          <p:cNvPr id="394" name="Google Shape;394;p10"/>
          <p:cNvSpPr txBox="1">
            <a:spLocks noGrp="1"/>
          </p:cNvSpPr>
          <p:nvPr>
            <p:ph type="body" idx="1"/>
          </p:nvPr>
        </p:nvSpPr>
        <p:spPr>
          <a:xfrm>
            <a:off x="460978" y="1263183"/>
            <a:ext cx="11259965" cy="4621249"/>
          </a:xfrm>
        </p:spPr>
        <p:txBody>
          <a:bodyPr>
            <a:normAutofit/>
          </a:bodyPr>
          <a:lstStyle/>
          <a:p>
            <a:pPr marL="142875" lvl="0" indent="0">
              <a:buNone/>
            </a:pPr>
            <a:r>
              <a:rPr lang="en-US" sz="3600" b="1" dirty="0">
                <a:solidFill>
                  <a:schemeClr val="tx1"/>
                </a:solidFill>
              </a:rPr>
              <a:t>High-Level Goals</a:t>
            </a:r>
          </a:p>
          <a:p>
            <a:pPr lvl="0">
              <a:buFontTx/>
              <a:buChar char="-"/>
            </a:pPr>
            <a:r>
              <a:rPr lang="en-US" sz="3600" dirty="0">
                <a:solidFill>
                  <a:schemeClr val="tx1"/>
                </a:solidFill>
              </a:rPr>
              <a:t>Improve plant efficiency ($ and time)…</a:t>
            </a:r>
          </a:p>
          <a:p>
            <a:pPr lvl="0">
              <a:buFontTx/>
              <a:buChar char="-"/>
            </a:pPr>
            <a:r>
              <a:rPr lang="en-US" sz="3600" dirty="0">
                <a:solidFill>
                  <a:schemeClr val="tx1"/>
                </a:solidFill>
              </a:rPr>
              <a:t>… by making better use of available sensor data…</a:t>
            </a:r>
          </a:p>
          <a:p>
            <a:pPr lvl="0">
              <a:buFontTx/>
              <a:buChar char="-"/>
            </a:pPr>
            <a:r>
              <a:rPr lang="en-US" sz="3600" dirty="0">
                <a:solidFill>
                  <a:schemeClr val="tx1"/>
                </a:solidFill>
              </a:rPr>
              <a:t>… via ML and real-time/periodic analytics</a:t>
            </a:r>
          </a:p>
          <a:p>
            <a:pPr marL="142875" lvl="0" indent="0">
              <a:buNone/>
            </a:pPr>
            <a:r>
              <a:rPr lang="en-US" sz="3600" b="1" dirty="0">
                <a:solidFill>
                  <a:schemeClr val="tx1"/>
                </a:solidFill>
              </a:rPr>
              <a:t>Considering Databricks for…</a:t>
            </a:r>
            <a:endParaRPr lang="en-US" sz="3600" dirty="0">
              <a:solidFill>
                <a:schemeClr val="tx1"/>
              </a:solidFill>
            </a:endParaRPr>
          </a:p>
          <a:p>
            <a:pPr lvl="0">
              <a:buFontTx/>
              <a:buChar char="-"/>
            </a:pPr>
            <a:r>
              <a:rPr lang="en-US" sz="3600" dirty="0">
                <a:solidFill>
                  <a:schemeClr val="tx1"/>
                </a:solidFill>
              </a:rPr>
              <a:t>Scalability and performance</a:t>
            </a:r>
          </a:p>
          <a:p>
            <a:pPr lvl="0">
              <a:buFontTx/>
              <a:buChar char="-"/>
            </a:pPr>
            <a:r>
              <a:rPr lang="en-US" sz="3600" dirty="0">
                <a:solidFill>
                  <a:schemeClr val="tx1"/>
                </a:solidFill>
              </a:rPr>
              <a:t>IoT and ML expertise</a:t>
            </a:r>
          </a:p>
        </p:txBody>
      </p:sp>
    </p:spTree>
    <p:extLst>
      <p:ext uri="{BB962C8B-B14F-4D97-AF65-F5344CB8AC3E}">
        <p14:creationId xmlns:p14="http://schemas.microsoft.com/office/powerpoint/2010/main" val="229415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Trip Report</a:t>
            </a:r>
          </a:p>
        </p:txBody>
      </p:sp>
      <p:sp>
        <p:nvSpPr>
          <p:cNvPr id="6" name="Google Shape;394;p10">
            <a:extLst>
              <a:ext uri="{FF2B5EF4-FFF2-40B4-BE49-F238E27FC236}">
                <a16:creationId xmlns:a16="http://schemas.microsoft.com/office/drawing/2014/main" id="{9F16D812-C745-4128-987C-7535F604A4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0979" y="1220149"/>
            <a:ext cx="11178795" cy="5040802"/>
          </a:xfrm>
        </p:spPr>
        <p:txBody>
          <a:bodyPr>
            <a:normAutofit fontScale="85000" lnSpcReduction="20000"/>
          </a:bodyPr>
          <a:lstStyle/>
          <a:p>
            <a:pPr marL="142875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Current State and Negative Consequences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Current sensor system</a:t>
            </a:r>
            <a:r>
              <a:rPr lang="en-US" sz="2400" dirty="0">
                <a:solidFill>
                  <a:schemeClr val="tx1"/>
                </a:solidFill>
              </a:rPr>
              <a:t>… Kafka-based, gathers temperatures, pressures, RPMs, etc., volume 0.5TB/day and store for 2 years, velocity approx. 30 events/sec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Data growth rate</a:t>
            </a:r>
            <a:r>
              <a:rPr lang="en-US" sz="2400" dirty="0">
                <a:solidFill>
                  <a:schemeClr val="tx1"/>
                </a:solidFill>
              </a:rPr>
              <a:t>: stable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How collect/persist today</a:t>
            </a:r>
            <a:r>
              <a:rPr lang="en-US" sz="2400" dirty="0">
                <a:solidFill>
                  <a:schemeClr val="tx1"/>
                </a:solidFill>
              </a:rPr>
              <a:t>: home-grown single-machine Java application, persist to </a:t>
            </a:r>
            <a:r>
              <a:rPr lang="en-US" sz="2400" dirty="0" err="1">
                <a:solidFill>
                  <a:schemeClr val="tx1"/>
                </a:solidFill>
              </a:rPr>
              <a:t>mySQL</a:t>
            </a:r>
            <a:r>
              <a:rPr lang="en-US" sz="2400" dirty="0">
                <a:solidFill>
                  <a:schemeClr val="tx1"/>
                </a:solidFill>
              </a:rPr>
              <a:t> (on-prem) and SQL DW (in cloud)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How analyze today?  </a:t>
            </a:r>
            <a:r>
              <a:rPr lang="en-US" sz="2400" dirty="0">
                <a:solidFill>
                  <a:schemeClr val="tx1"/>
                </a:solidFill>
              </a:rPr>
              <a:t>Tableau used by SQL-proficient Business Analyst team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SLAs?</a:t>
            </a:r>
            <a:r>
              <a:rPr lang="en-US" sz="2400" dirty="0">
                <a:solidFill>
                  <a:schemeClr val="tx1"/>
                </a:solidFill>
              </a:rPr>
              <a:t>  Today just daily/weekly/monthly/quarterly/annual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How current state falls short?  </a:t>
            </a:r>
            <a:r>
              <a:rPr lang="en-US" sz="2400" dirty="0">
                <a:solidFill>
                  <a:schemeClr val="tx1"/>
                </a:solidFill>
              </a:rPr>
              <a:t>Need real-time dashboards, need low-latency ML as well as large-scale analytic ML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What blockers prevent?  </a:t>
            </a:r>
            <a:r>
              <a:rPr lang="en-US" sz="2400" dirty="0">
                <a:solidFill>
                  <a:schemeClr val="tx1"/>
                </a:solidFill>
              </a:rPr>
              <a:t>Home-grown application not scalable, ML still conceptual – not production-worthy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What are the business consequences of these shortcomings?  </a:t>
            </a:r>
            <a:r>
              <a:rPr lang="en-US" sz="2400" dirty="0">
                <a:solidFill>
                  <a:schemeClr val="tx1"/>
                </a:solidFill>
              </a:rPr>
              <a:t>No real-time control of plant issues… plant costs are 5% above industry-standard benchmarks.  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Are consequences related to competition,  regulation, etc.?  </a:t>
            </a:r>
            <a:r>
              <a:rPr lang="en-US" sz="2400" dirty="0">
                <a:solidFill>
                  <a:schemeClr val="tx1"/>
                </a:solidFill>
              </a:rPr>
              <a:t>Primarily competitive b/c cannot lower costs, also regulatory re OSHA safety compliance.</a:t>
            </a:r>
          </a:p>
        </p:txBody>
      </p:sp>
    </p:spTree>
    <p:extLst>
      <p:ext uri="{BB962C8B-B14F-4D97-AF65-F5344CB8AC3E}">
        <p14:creationId xmlns:p14="http://schemas.microsoft.com/office/powerpoint/2010/main" val="210879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Trip Report</a:t>
            </a:r>
          </a:p>
        </p:txBody>
      </p:sp>
      <p:sp>
        <p:nvSpPr>
          <p:cNvPr id="7" name="Google Shape;394;p10">
            <a:extLst>
              <a:ext uri="{FF2B5EF4-FFF2-40B4-BE49-F238E27FC236}">
                <a16:creationId xmlns:a16="http://schemas.microsoft.com/office/drawing/2014/main" id="{7AE32063-E1AF-428A-AAB6-D8F2964636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393948" cy="4591050"/>
          </a:xfrm>
        </p:spPr>
        <p:txBody>
          <a:bodyPr>
            <a:normAutofit lnSpcReduction="10000"/>
          </a:bodyPr>
          <a:lstStyle/>
          <a:p>
            <a:pPr marL="142875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Assessing </a:t>
            </a:r>
            <a:r>
              <a:rPr lang="en-US" sz="2400" b="1" dirty="0" err="1">
                <a:solidFill>
                  <a:schemeClr val="tx1"/>
                </a:solidFill>
              </a:rPr>
              <a:t>MegaCorp’s</a:t>
            </a:r>
            <a:r>
              <a:rPr lang="en-US" sz="2400" b="1" dirty="0">
                <a:solidFill>
                  <a:schemeClr val="tx1"/>
                </a:solidFill>
              </a:rPr>
              <a:t> ability to succeed with Databricks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Data locations</a:t>
            </a:r>
            <a:r>
              <a:rPr lang="en-US" sz="2400" dirty="0">
                <a:solidFill>
                  <a:schemeClr val="tx1"/>
                </a:solidFill>
              </a:rPr>
              <a:t>: Kafka is cloud-based (Azure), </a:t>
            </a:r>
            <a:r>
              <a:rPr lang="en-US" sz="2400" dirty="0" err="1">
                <a:solidFill>
                  <a:schemeClr val="tx1"/>
                </a:solidFill>
              </a:rPr>
              <a:t>mySQL</a:t>
            </a:r>
            <a:r>
              <a:rPr lang="en-US" sz="2400" dirty="0">
                <a:solidFill>
                  <a:schemeClr val="tx1"/>
                </a:solidFill>
              </a:rPr>
              <a:t> is on-prem.  No 3</a:t>
            </a:r>
            <a:r>
              <a:rPr lang="en-US" sz="2400" baseline="30000" dirty="0">
                <a:solidFill>
                  <a:schemeClr val="tx1"/>
                </a:solidFill>
              </a:rPr>
              <a:t>rd</a:t>
            </a:r>
            <a:r>
              <a:rPr lang="en-US" sz="2400" dirty="0">
                <a:solidFill>
                  <a:schemeClr val="tx1"/>
                </a:solidFill>
              </a:rPr>
              <a:t>-party today.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Experience with Databricks?  Spark?  Big Data in general?  IoT in general? Cloud in general?</a:t>
            </a:r>
            <a:r>
              <a:rPr lang="en-US" sz="2400" dirty="0">
                <a:solidFill>
                  <a:schemeClr val="tx1"/>
                </a:solidFill>
              </a:rPr>
              <a:t>  Moving to Azure (slowly), Kafka for their early IoT steps, Hadoop in other groups for customer analytics, early </a:t>
            </a:r>
            <a:r>
              <a:rPr lang="en-US" sz="2400" dirty="0" err="1">
                <a:solidFill>
                  <a:schemeClr val="tx1"/>
                </a:solidFill>
              </a:rPr>
              <a:t>PayGo</a:t>
            </a:r>
            <a:r>
              <a:rPr lang="en-US" sz="2400" dirty="0">
                <a:solidFill>
                  <a:schemeClr val="tx1"/>
                </a:solidFill>
              </a:rPr>
              <a:t> efforts with Databricks Azure.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Languages and tools</a:t>
            </a:r>
            <a:r>
              <a:rPr lang="en-US" sz="2400" dirty="0">
                <a:solidFill>
                  <a:schemeClr val="tx1"/>
                </a:solidFill>
              </a:rPr>
              <a:t>: Java and SQL in DE, Python with </a:t>
            </a:r>
            <a:r>
              <a:rPr lang="en-US" sz="2400" dirty="0" err="1">
                <a:solidFill>
                  <a:schemeClr val="tx1"/>
                </a:solidFill>
              </a:rPr>
              <a:t>PyTorch</a:t>
            </a:r>
            <a:r>
              <a:rPr lang="en-US" sz="2400" dirty="0">
                <a:solidFill>
                  <a:schemeClr val="tx1"/>
                </a:solidFill>
              </a:rPr>
              <a:t> and Scikit-Learn and Pandas in DS, Tableau and SQL in Business Analytics.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Typical processes for adopting new technology?  </a:t>
            </a:r>
            <a:r>
              <a:rPr lang="en-US" sz="2400" dirty="0">
                <a:solidFill>
                  <a:schemeClr val="tx1"/>
                </a:solidFill>
              </a:rPr>
              <a:t>Ugh… process appears to be ad hoc and chaotic.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142875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Bottom Line: good candidate for training and services</a:t>
            </a:r>
          </a:p>
        </p:txBody>
      </p:sp>
    </p:spTree>
    <p:extLst>
      <p:ext uri="{BB962C8B-B14F-4D97-AF65-F5344CB8AC3E}">
        <p14:creationId xmlns:p14="http://schemas.microsoft.com/office/powerpoint/2010/main" val="27200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Trip Report</a:t>
            </a:r>
          </a:p>
        </p:txBody>
      </p:sp>
      <p:sp>
        <p:nvSpPr>
          <p:cNvPr id="6" name="Google Shape;394;p10">
            <a:extLst>
              <a:ext uri="{FF2B5EF4-FFF2-40B4-BE49-F238E27FC236}">
                <a16:creationId xmlns:a16="http://schemas.microsoft.com/office/drawing/2014/main" id="{D3323BE8-A79C-4534-85FE-F5043B0424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</p:spPr>
        <p:txBody>
          <a:bodyPr>
            <a:normAutofit/>
          </a:bodyPr>
          <a:lstStyle/>
          <a:p>
            <a:pPr marL="142875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Compelling event and executive sponsorship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What will happen if the negative consequences you described earlier are not addressed in 1-3 quarters?  </a:t>
            </a:r>
            <a:r>
              <a:rPr lang="en-US" sz="2400" dirty="0">
                <a:solidFill>
                  <a:schemeClr val="tx1"/>
                </a:solidFill>
              </a:rPr>
              <a:t>Risk of falling from Premier to 2</a:t>
            </a:r>
            <a:r>
              <a:rPr lang="en-US" sz="2400" baseline="30000" dirty="0">
                <a:solidFill>
                  <a:schemeClr val="tx1"/>
                </a:solidFill>
              </a:rPr>
              <a:t>nd</a:t>
            </a:r>
            <a:r>
              <a:rPr lang="en-US" sz="2400" dirty="0">
                <a:solidFill>
                  <a:schemeClr val="tx1"/>
                </a:solidFill>
              </a:rPr>
              <a:t>-tier in our competitive market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Who is ultimately accountable for addressing these issues?  </a:t>
            </a:r>
            <a:r>
              <a:rPr lang="en-US" sz="2400" dirty="0">
                <a:solidFill>
                  <a:schemeClr val="tx1"/>
                </a:solidFill>
              </a:rPr>
              <a:t>Sally, VP Ops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Is there a project underway now to address these issues?  What is its name?  What is its scope?  Who is on it?  What is its name?  </a:t>
            </a:r>
            <a:r>
              <a:rPr lang="en-US" sz="2400" b="1" i="1" dirty="0">
                <a:solidFill>
                  <a:schemeClr val="tx1"/>
                </a:solidFill>
              </a:rPr>
              <a:t>When is it due? </a:t>
            </a:r>
            <a:r>
              <a:rPr lang="en-US" sz="2400" dirty="0">
                <a:solidFill>
                  <a:schemeClr val="tx1"/>
                </a:solidFill>
              </a:rPr>
              <a:t>Project AMP (Analytics and Machine Learning for Productivity), scope is plant-wide and has General Manager visibility.  Core team is the people we met.  Due in 6 months.</a:t>
            </a:r>
          </a:p>
        </p:txBody>
      </p:sp>
    </p:spTree>
    <p:extLst>
      <p:ext uri="{BB962C8B-B14F-4D97-AF65-F5344CB8AC3E}">
        <p14:creationId xmlns:p14="http://schemas.microsoft.com/office/powerpoint/2010/main" val="364957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Trip Report</a:t>
            </a:r>
          </a:p>
        </p:txBody>
      </p:sp>
      <p:sp>
        <p:nvSpPr>
          <p:cNvPr id="7" name="Google Shape;394;p10">
            <a:extLst>
              <a:ext uri="{FF2B5EF4-FFF2-40B4-BE49-F238E27FC236}">
                <a16:creationId xmlns:a16="http://schemas.microsoft.com/office/drawing/2014/main" id="{ED7D9481-616C-4A71-8AA8-A8154C29A7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</p:spPr>
        <p:txBody>
          <a:bodyPr>
            <a:normAutofit fontScale="92500" lnSpcReduction="20000"/>
          </a:bodyPr>
          <a:lstStyle/>
          <a:p>
            <a:pPr marL="142875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Demonstrate that Databricks can be a Trusted Advisor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AE is setting up reference call with </a:t>
            </a:r>
            <a:r>
              <a:rPr lang="en-US" sz="2400" dirty="0" err="1">
                <a:solidFill>
                  <a:schemeClr val="tx1"/>
                </a:solidFill>
              </a:rPr>
              <a:t>WhiteGate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latin typeface="Barlow"/>
              </a:rPr>
              <a:t>Marketing materials have convinced them of our expertise in Big Data and IoT</a:t>
            </a:r>
            <a:endParaRPr lang="en-US" sz="2000" dirty="0">
              <a:solidFill>
                <a:schemeClr val="tx1"/>
              </a:solidFill>
              <a:latin typeface="Barlow"/>
            </a:endParaRPr>
          </a:p>
          <a:p>
            <a:pPr lvl="1"/>
            <a:endParaRPr lang="en-US" sz="2000" dirty="0">
              <a:solidFill>
                <a:schemeClr val="tx1"/>
              </a:solidFill>
              <a:latin typeface="Barlow"/>
            </a:endParaRPr>
          </a:p>
          <a:p>
            <a:pPr marL="142875" indent="0">
              <a:buNone/>
            </a:pPr>
            <a:r>
              <a:rPr lang="en-US" sz="2400" b="1" dirty="0">
                <a:solidFill>
                  <a:schemeClr val="tx1"/>
                </a:solidFill>
                <a:latin typeface="Barlow"/>
              </a:rPr>
              <a:t>Take-aways for Databricks</a:t>
            </a:r>
          </a:p>
          <a:p>
            <a:r>
              <a:rPr lang="en-US" sz="2400" dirty="0">
                <a:solidFill>
                  <a:schemeClr val="tx1"/>
                </a:solidFill>
                <a:latin typeface="Barlow"/>
              </a:rPr>
              <a:t>Architecture diagrams</a:t>
            </a:r>
          </a:p>
          <a:p>
            <a:r>
              <a:rPr lang="en-US" sz="2400" dirty="0">
                <a:solidFill>
                  <a:schemeClr val="tx1"/>
                </a:solidFill>
              </a:rPr>
              <a:t>Suggest a</a:t>
            </a:r>
            <a:r>
              <a:rPr lang="en-US" sz="2400" dirty="0">
                <a:solidFill>
                  <a:schemeClr val="tx1"/>
                </a:solidFill>
                <a:latin typeface="Barlow"/>
              </a:rPr>
              <a:t>dditional data sources for enrichment</a:t>
            </a:r>
          </a:p>
          <a:p>
            <a:r>
              <a:rPr lang="en-US" sz="2400" dirty="0">
                <a:solidFill>
                  <a:schemeClr val="tx1"/>
                </a:solidFill>
                <a:latin typeface="Barlow"/>
              </a:rPr>
              <a:t>Suggest Databricks demos and workshops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142875" indent="0">
              <a:buNone/>
            </a:pPr>
            <a:r>
              <a:rPr lang="en-US" sz="2400" b="1" dirty="0">
                <a:solidFill>
                  <a:schemeClr val="tx1"/>
                </a:solidFill>
                <a:latin typeface="Barlow"/>
              </a:rPr>
              <a:t>Overall Recommendation:</a:t>
            </a:r>
          </a:p>
          <a:p>
            <a:pPr marL="142875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- </a:t>
            </a:r>
            <a:r>
              <a:rPr lang="en-US" sz="2400" dirty="0">
                <a:solidFill>
                  <a:schemeClr val="tx1"/>
                </a:solidFill>
              </a:rPr>
              <a:t>This account is worth pursuing because they have an important problem we can solve… but they will need a lot of hand-holding.</a:t>
            </a:r>
            <a:endParaRPr lang="en-US" sz="2400" b="1" dirty="0">
              <a:solidFill>
                <a:schemeClr val="tx1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68294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Agenda</a:t>
            </a:r>
          </a:p>
        </p:txBody>
      </p:sp>
      <p:sp>
        <p:nvSpPr>
          <p:cNvPr id="394" name="Google Shape;394;p10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Discovery Questions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Trip Report</a:t>
            </a:r>
          </a:p>
          <a:p>
            <a:pPr lvl="0"/>
            <a:r>
              <a:rPr lang="en-US" sz="3600" b="1" dirty="0">
                <a:solidFill>
                  <a:schemeClr val="tx1"/>
                </a:solidFill>
              </a:rPr>
              <a:t>As-Is and To-Be Architecture Diagrams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Suggested Enrichment Data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RACI Chart</a:t>
            </a:r>
          </a:p>
        </p:txBody>
      </p:sp>
    </p:spTree>
    <p:extLst>
      <p:ext uri="{BB962C8B-B14F-4D97-AF65-F5344CB8AC3E}">
        <p14:creationId xmlns:p14="http://schemas.microsoft.com/office/powerpoint/2010/main" val="367639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>
          <a:xfrm>
            <a:off x="466017" y="0"/>
            <a:ext cx="11259966" cy="992188"/>
          </a:xfrm>
        </p:spPr>
        <p:txBody>
          <a:bodyPr/>
          <a:lstStyle/>
          <a:p>
            <a:pPr lvl="0"/>
            <a:r>
              <a:rPr lang="en-US" b="1" dirty="0"/>
              <a:t>As-Is 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224964-AEC0-4CEB-AEBD-45D46C731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3"/>
          <a:stretch/>
        </p:blipFill>
        <p:spPr>
          <a:xfrm>
            <a:off x="2097741" y="860612"/>
            <a:ext cx="9770594" cy="57499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7DE391-66B2-41DE-A48A-FEAA45A95B5B}"/>
              </a:ext>
            </a:extLst>
          </p:cNvPr>
          <p:cNvSpPr/>
          <p:nvPr/>
        </p:nvSpPr>
        <p:spPr>
          <a:xfrm>
            <a:off x="2614108" y="3281082"/>
            <a:ext cx="892885" cy="9921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69A58F-18F5-4707-8EEA-40090CD5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826" y="3586219"/>
            <a:ext cx="885825" cy="9334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778D2C1-9C78-493A-99D0-38B716616F13}"/>
              </a:ext>
            </a:extLst>
          </p:cNvPr>
          <p:cNvSpPr/>
          <p:nvPr/>
        </p:nvSpPr>
        <p:spPr>
          <a:xfrm>
            <a:off x="2669686" y="5133197"/>
            <a:ext cx="892885" cy="9921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944816-2C17-4CE4-9F42-CA42431B0316}"/>
              </a:ext>
            </a:extLst>
          </p:cNvPr>
          <p:cNvSpPr/>
          <p:nvPr/>
        </p:nvSpPr>
        <p:spPr>
          <a:xfrm>
            <a:off x="4564825" y="1785393"/>
            <a:ext cx="1803702" cy="3661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 HOC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551609-8AD6-4A21-A096-D7049EFE0072}"/>
              </a:ext>
            </a:extLst>
          </p:cNvPr>
          <p:cNvSpPr/>
          <p:nvPr/>
        </p:nvSpPr>
        <p:spPr>
          <a:xfrm>
            <a:off x="4564825" y="2597201"/>
            <a:ext cx="1803702" cy="98901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 HOC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218AF7-EB2C-4036-9ECE-37A8510DE2AA}"/>
              </a:ext>
            </a:extLst>
          </p:cNvPr>
          <p:cNvSpPr/>
          <p:nvPr/>
        </p:nvSpPr>
        <p:spPr>
          <a:xfrm>
            <a:off x="4292298" y="4281338"/>
            <a:ext cx="785311" cy="85185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 HOC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240E27-FB6D-4BFB-8A54-ADD51C4F66C5}"/>
              </a:ext>
            </a:extLst>
          </p:cNvPr>
          <p:cNvSpPr/>
          <p:nvPr/>
        </p:nvSpPr>
        <p:spPr>
          <a:xfrm>
            <a:off x="5787611" y="4225020"/>
            <a:ext cx="885825" cy="85185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 HOC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AAAA04-2C84-4B3C-AFCE-90DAEDAD05FF}"/>
              </a:ext>
            </a:extLst>
          </p:cNvPr>
          <p:cNvSpPr/>
          <p:nvPr/>
        </p:nvSpPr>
        <p:spPr>
          <a:xfrm>
            <a:off x="9276675" y="2734360"/>
            <a:ext cx="706422" cy="85185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 HOC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0ECF1B-2BD9-45D5-B8E3-0480708171D3}"/>
              </a:ext>
            </a:extLst>
          </p:cNvPr>
          <p:cNvSpPr/>
          <p:nvPr/>
        </p:nvSpPr>
        <p:spPr>
          <a:xfrm>
            <a:off x="9210693" y="5080802"/>
            <a:ext cx="820454" cy="9921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5826C9-C90C-46D6-808C-5F4FC8A011A9}"/>
              </a:ext>
            </a:extLst>
          </p:cNvPr>
          <p:cNvSpPr/>
          <p:nvPr/>
        </p:nvSpPr>
        <p:spPr>
          <a:xfrm>
            <a:off x="8283644" y="5005191"/>
            <a:ext cx="785311" cy="9921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AA8505-A17E-4A5D-8C54-900274154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636" y="2824219"/>
            <a:ext cx="695325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DC1ED97-8C47-4356-9F56-D65168EE9540}"/>
              </a:ext>
            </a:extLst>
          </p:cNvPr>
          <p:cNvSpPr/>
          <p:nvPr/>
        </p:nvSpPr>
        <p:spPr>
          <a:xfrm>
            <a:off x="10655685" y="2044307"/>
            <a:ext cx="785311" cy="9921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EAB3F0-590E-48B5-B955-06726A3A6BC2}"/>
              </a:ext>
            </a:extLst>
          </p:cNvPr>
          <p:cNvSpPr/>
          <p:nvPr/>
        </p:nvSpPr>
        <p:spPr>
          <a:xfrm>
            <a:off x="8305160" y="3575225"/>
            <a:ext cx="785311" cy="9921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0468C2-FD4D-4A2F-9F8A-AF0894977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7516" y="3224212"/>
            <a:ext cx="1019175" cy="4095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0852A59-9D13-49A2-A257-E55669A62F45}"/>
              </a:ext>
            </a:extLst>
          </p:cNvPr>
          <p:cNvSpPr/>
          <p:nvPr/>
        </p:nvSpPr>
        <p:spPr>
          <a:xfrm>
            <a:off x="10557085" y="4281338"/>
            <a:ext cx="1019175" cy="9921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F22DAA1B-5999-40F6-B185-1A054E6878FF}"/>
              </a:ext>
            </a:extLst>
          </p:cNvPr>
          <p:cNvSpPr/>
          <p:nvPr/>
        </p:nvSpPr>
        <p:spPr>
          <a:xfrm>
            <a:off x="466017" y="2597201"/>
            <a:ext cx="1475503" cy="683881"/>
          </a:xfrm>
          <a:prstGeom prst="wedgeRoundRectCallout">
            <a:avLst>
              <a:gd name="adj1" fmla="val 120609"/>
              <a:gd name="adj2" fmla="val 135378"/>
              <a:gd name="adj3" fmla="val 1666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Enrichment Data (TBD)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874921-9F08-4593-8F67-81BF735E84B0}"/>
              </a:ext>
            </a:extLst>
          </p:cNvPr>
          <p:cNvSpPr/>
          <p:nvPr/>
        </p:nvSpPr>
        <p:spPr>
          <a:xfrm>
            <a:off x="4118382" y="5630686"/>
            <a:ext cx="1669229" cy="4946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63ACAE8-FA2A-435D-91B0-500424ADB6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4821" y="5619928"/>
            <a:ext cx="704850" cy="6858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0A7DB6D-59DB-4172-8CF3-B89D79E40CED}"/>
              </a:ext>
            </a:extLst>
          </p:cNvPr>
          <p:cNvSpPr/>
          <p:nvPr/>
        </p:nvSpPr>
        <p:spPr>
          <a:xfrm>
            <a:off x="5961527" y="5569287"/>
            <a:ext cx="785311" cy="73644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9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>
          <a:xfrm>
            <a:off x="466017" y="0"/>
            <a:ext cx="11259966" cy="992188"/>
          </a:xfrm>
        </p:spPr>
        <p:txBody>
          <a:bodyPr/>
          <a:lstStyle/>
          <a:p>
            <a:pPr lvl="0"/>
            <a:r>
              <a:rPr lang="en-US" b="1" dirty="0"/>
              <a:t>To-Be 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224964-AEC0-4CEB-AEBD-45D46C731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3"/>
          <a:stretch/>
        </p:blipFill>
        <p:spPr>
          <a:xfrm>
            <a:off x="2097741" y="860612"/>
            <a:ext cx="9770594" cy="57499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7DE391-66B2-41DE-A48A-FEAA45A95B5B}"/>
              </a:ext>
            </a:extLst>
          </p:cNvPr>
          <p:cNvSpPr/>
          <p:nvPr/>
        </p:nvSpPr>
        <p:spPr>
          <a:xfrm>
            <a:off x="2614108" y="3281082"/>
            <a:ext cx="892885" cy="9921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69A58F-18F5-4707-8EEA-40090CD5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826" y="3586219"/>
            <a:ext cx="885825" cy="9334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778D2C1-9C78-493A-99D0-38B716616F13}"/>
              </a:ext>
            </a:extLst>
          </p:cNvPr>
          <p:cNvSpPr/>
          <p:nvPr/>
        </p:nvSpPr>
        <p:spPr>
          <a:xfrm>
            <a:off x="2669686" y="5133197"/>
            <a:ext cx="892885" cy="9921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0ECF1B-2BD9-45D5-B8E3-0480708171D3}"/>
              </a:ext>
            </a:extLst>
          </p:cNvPr>
          <p:cNvSpPr/>
          <p:nvPr/>
        </p:nvSpPr>
        <p:spPr>
          <a:xfrm>
            <a:off x="9210693" y="5080802"/>
            <a:ext cx="820454" cy="9921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5826C9-C90C-46D6-808C-5F4FC8A011A9}"/>
              </a:ext>
            </a:extLst>
          </p:cNvPr>
          <p:cNvSpPr/>
          <p:nvPr/>
        </p:nvSpPr>
        <p:spPr>
          <a:xfrm>
            <a:off x="8283644" y="5005191"/>
            <a:ext cx="785311" cy="9921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AA8505-A17E-4A5D-8C54-900274154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636" y="2824219"/>
            <a:ext cx="695325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DC1ED97-8C47-4356-9F56-D65168EE9540}"/>
              </a:ext>
            </a:extLst>
          </p:cNvPr>
          <p:cNvSpPr/>
          <p:nvPr/>
        </p:nvSpPr>
        <p:spPr>
          <a:xfrm>
            <a:off x="10655685" y="2044307"/>
            <a:ext cx="785311" cy="9921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EAB3F0-590E-48B5-B955-06726A3A6BC2}"/>
              </a:ext>
            </a:extLst>
          </p:cNvPr>
          <p:cNvSpPr/>
          <p:nvPr/>
        </p:nvSpPr>
        <p:spPr>
          <a:xfrm>
            <a:off x="8305160" y="3575225"/>
            <a:ext cx="785311" cy="9921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0468C2-FD4D-4A2F-9F8A-AF0894977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7516" y="3224212"/>
            <a:ext cx="1019175" cy="4095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0852A59-9D13-49A2-A257-E55669A62F45}"/>
              </a:ext>
            </a:extLst>
          </p:cNvPr>
          <p:cNvSpPr/>
          <p:nvPr/>
        </p:nvSpPr>
        <p:spPr>
          <a:xfrm>
            <a:off x="10557085" y="4281338"/>
            <a:ext cx="1019175" cy="9921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F22DAA1B-5999-40F6-B185-1A054E6878FF}"/>
              </a:ext>
            </a:extLst>
          </p:cNvPr>
          <p:cNvSpPr/>
          <p:nvPr/>
        </p:nvSpPr>
        <p:spPr>
          <a:xfrm>
            <a:off x="466017" y="2044307"/>
            <a:ext cx="1475503" cy="1236775"/>
          </a:xfrm>
          <a:prstGeom prst="wedgeRoundRectCallout">
            <a:avLst>
              <a:gd name="adj1" fmla="val 111131"/>
              <a:gd name="adj2" fmla="val 63183"/>
              <a:gd name="adj3" fmla="val 1666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Databricks will work with you to incorporate this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79F3D7-79C0-4A66-88E9-2433F60744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166556" y="3993757"/>
            <a:ext cx="1941345" cy="61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7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>
          <a:xfrm>
            <a:off x="466017" y="0"/>
            <a:ext cx="11259966" cy="992188"/>
          </a:xfrm>
        </p:spPr>
        <p:txBody>
          <a:bodyPr/>
          <a:lstStyle/>
          <a:p>
            <a:pPr lvl="0"/>
            <a:r>
              <a:rPr lang="en-US" b="1" dirty="0"/>
              <a:t>To-Be Architecture (Network/Security Overlay)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E31954-DA43-6A49-910D-1E6D1E0B9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050" y="992188"/>
            <a:ext cx="8529900" cy="575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7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Agenda</a:t>
            </a:r>
          </a:p>
        </p:txBody>
      </p:sp>
      <p:sp>
        <p:nvSpPr>
          <p:cNvPr id="394" name="Google Shape;394;p10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600" b="1" dirty="0">
                <a:solidFill>
                  <a:schemeClr val="tx1"/>
                </a:solidFill>
              </a:rPr>
              <a:t>Discovery Questions</a:t>
            </a:r>
          </a:p>
          <a:p>
            <a:pPr lvl="0"/>
            <a:r>
              <a:rPr lang="en-US" sz="3600" b="1" dirty="0">
                <a:solidFill>
                  <a:schemeClr val="tx1"/>
                </a:solidFill>
              </a:rPr>
              <a:t>Trip Report</a:t>
            </a:r>
          </a:p>
          <a:p>
            <a:pPr lvl="0"/>
            <a:r>
              <a:rPr lang="en-US" sz="3600" b="1" dirty="0">
                <a:solidFill>
                  <a:schemeClr val="tx1"/>
                </a:solidFill>
              </a:rPr>
              <a:t>As-Is and To-Be Architecture Diagrams</a:t>
            </a:r>
          </a:p>
          <a:p>
            <a:pPr lvl="0"/>
            <a:r>
              <a:rPr lang="en-US" sz="3600" b="1" dirty="0">
                <a:solidFill>
                  <a:schemeClr val="tx1"/>
                </a:solidFill>
              </a:rPr>
              <a:t>Suggested Enrichment Data</a:t>
            </a:r>
          </a:p>
          <a:p>
            <a:pPr lvl="0"/>
            <a:r>
              <a:rPr lang="en-US" sz="3600" b="1" dirty="0">
                <a:solidFill>
                  <a:schemeClr val="tx1"/>
                </a:solidFill>
              </a:rPr>
              <a:t>RACI Chart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Agenda</a:t>
            </a:r>
          </a:p>
        </p:txBody>
      </p:sp>
      <p:sp>
        <p:nvSpPr>
          <p:cNvPr id="394" name="Google Shape;394;p10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Discovery Questions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Trip Report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As-Is and To-Be Architecture Diagrams</a:t>
            </a:r>
          </a:p>
          <a:p>
            <a:pPr lvl="0"/>
            <a:r>
              <a:rPr lang="en-US" sz="3600" b="1" dirty="0">
                <a:solidFill>
                  <a:schemeClr val="tx1"/>
                </a:solidFill>
              </a:rPr>
              <a:t>Suggested Enrichment Data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RACI Chart</a:t>
            </a:r>
          </a:p>
        </p:txBody>
      </p:sp>
    </p:spTree>
    <p:extLst>
      <p:ext uri="{BB962C8B-B14F-4D97-AF65-F5344CB8AC3E}">
        <p14:creationId xmlns:p14="http://schemas.microsoft.com/office/powerpoint/2010/main" val="166574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>
          <a:xfrm>
            <a:off x="466017" y="0"/>
            <a:ext cx="11259966" cy="992188"/>
          </a:xfrm>
        </p:spPr>
        <p:txBody>
          <a:bodyPr/>
          <a:lstStyle/>
          <a:p>
            <a:pPr lvl="0"/>
            <a:r>
              <a:rPr lang="en-US" b="1" dirty="0"/>
              <a:t>To-Be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683D45-AE88-482D-9186-DDCB521A0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833" y="894325"/>
            <a:ext cx="8272631" cy="522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9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Agenda</a:t>
            </a:r>
          </a:p>
        </p:txBody>
      </p:sp>
      <p:sp>
        <p:nvSpPr>
          <p:cNvPr id="394" name="Google Shape;394;p10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Discovery Questions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Trip Report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As-Is and To-Be Architecture Diagrams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Suggested Enrichment Data</a:t>
            </a:r>
          </a:p>
          <a:p>
            <a:pPr lvl="0"/>
            <a:r>
              <a:rPr lang="en-US" sz="3600" b="1" dirty="0">
                <a:solidFill>
                  <a:schemeClr val="tx1"/>
                </a:solidFill>
              </a:rPr>
              <a:t>RACI Chart</a:t>
            </a:r>
          </a:p>
        </p:txBody>
      </p:sp>
    </p:spTree>
    <p:extLst>
      <p:ext uri="{BB962C8B-B14F-4D97-AF65-F5344CB8AC3E}">
        <p14:creationId xmlns:p14="http://schemas.microsoft.com/office/powerpoint/2010/main" val="368423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4" name="Google Shape;334;p15"/>
          <p:cNvCxnSpPr/>
          <p:nvPr/>
        </p:nvCxnSpPr>
        <p:spPr>
          <a:xfrm>
            <a:off x="552708" y="6522684"/>
            <a:ext cx="381001" cy="1"/>
          </a:xfrm>
          <a:prstGeom prst="straightConnector1">
            <a:avLst/>
          </a:prstGeom>
          <a:noFill/>
          <a:ln w="12700" cap="flat" cmpd="sng">
            <a:solidFill>
              <a:srgbClr val="E0E0E0"/>
            </a:solidFill>
            <a:prstDash val="dash"/>
            <a:miter lim="400000"/>
            <a:headEnd type="none" w="sm" len="sm"/>
            <a:tailEnd type="none" w="sm" len="sm"/>
          </a:ln>
        </p:spPr>
      </p:cxnSp>
      <p:sp>
        <p:nvSpPr>
          <p:cNvPr id="336" name="Google Shape;336;p15"/>
          <p:cNvSpPr txBox="1"/>
          <p:nvPr/>
        </p:nvSpPr>
        <p:spPr>
          <a:xfrm>
            <a:off x="5328992" y="358031"/>
            <a:ext cx="1546898" cy="8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4800"/>
              <a:buFont typeface="Helvetica Neue"/>
              <a:buNone/>
            </a:pPr>
            <a:r>
              <a:rPr lang="en-US" sz="4800" b="0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RACI</a:t>
            </a:r>
            <a:endParaRPr sz="4800" b="0" i="0" u="none" strike="noStrike" cap="none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15"/>
          <p:cNvSpPr txBox="1"/>
          <p:nvPr/>
        </p:nvSpPr>
        <p:spPr>
          <a:xfrm>
            <a:off x="3159249" y="1094760"/>
            <a:ext cx="5886227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Helvetica Neue"/>
              <a:buNone/>
            </a:pPr>
            <a:r>
              <a:rPr lang="en-US" sz="1800" b="0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Responsible, Accountable, Consult, Inform</a:t>
            </a:r>
            <a:endParaRPr sz="1800" b="0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38" name="Google Shape;338;p15"/>
          <p:cNvGrpSpPr/>
          <p:nvPr/>
        </p:nvGrpSpPr>
        <p:grpSpPr>
          <a:xfrm>
            <a:off x="3971384" y="2030140"/>
            <a:ext cx="7291525" cy="3452294"/>
            <a:chOff x="-1" y="0"/>
            <a:chExt cx="7291524" cy="3452292"/>
          </a:xfrm>
        </p:grpSpPr>
        <p:cxnSp>
          <p:nvCxnSpPr>
            <p:cNvPr id="339" name="Google Shape;339;p15"/>
            <p:cNvCxnSpPr/>
            <p:nvPr/>
          </p:nvCxnSpPr>
          <p:spPr>
            <a:xfrm flipH="1">
              <a:off x="1826710" y="0"/>
              <a:ext cx="1" cy="3452292"/>
            </a:xfrm>
            <a:prstGeom prst="straightConnector1">
              <a:avLst/>
            </a:prstGeom>
            <a:noFill/>
            <a:ln w="9525" cap="flat" cmpd="sng">
              <a:solidFill>
                <a:srgbClr val="E0E0E0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340" name="Google Shape;340;p15"/>
            <p:cNvCxnSpPr/>
            <p:nvPr/>
          </p:nvCxnSpPr>
          <p:spPr>
            <a:xfrm flipH="1">
              <a:off x="3642788" y="0"/>
              <a:ext cx="1" cy="3452292"/>
            </a:xfrm>
            <a:prstGeom prst="straightConnector1">
              <a:avLst/>
            </a:prstGeom>
            <a:noFill/>
            <a:ln w="9525" cap="flat" cmpd="sng">
              <a:solidFill>
                <a:srgbClr val="E0E0E0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341" name="Google Shape;341;p15"/>
            <p:cNvCxnSpPr/>
            <p:nvPr/>
          </p:nvCxnSpPr>
          <p:spPr>
            <a:xfrm flipH="1">
              <a:off x="-1" y="0"/>
              <a:ext cx="2" cy="3452292"/>
            </a:xfrm>
            <a:prstGeom prst="straightConnector1">
              <a:avLst/>
            </a:prstGeom>
            <a:noFill/>
            <a:ln w="9525" cap="flat" cmpd="sng">
              <a:solidFill>
                <a:srgbClr val="E0E0E0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342" name="Google Shape;342;p15"/>
            <p:cNvCxnSpPr/>
            <p:nvPr/>
          </p:nvCxnSpPr>
          <p:spPr>
            <a:xfrm flipH="1">
              <a:off x="5489828" y="0"/>
              <a:ext cx="1" cy="3452292"/>
            </a:xfrm>
            <a:prstGeom prst="straightConnector1">
              <a:avLst/>
            </a:prstGeom>
            <a:noFill/>
            <a:ln w="9525" cap="flat" cmpd="sng">
              <a:solidFill>
                <a:srgbClr val="E0E0E0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343" name="Google Shape;343;p15"/>
            <p:cNvCxnSpPr/>
            <p:nvPr/>
          </p:nvCxnSpPr>
          <p:spPr>
            <a:xfrm>
              <a:off x="7291522" y="0"/>
              <a:ext cx="1" cy="3452292"/>
            </a:xfrm>
            <a:prstGeom prst="straightConnector1">
              <a:avLst/>
            </a:prstGeom>
            <a:noFill/>
            <a:ln w="9525" cap="flat" cmpd="sng">
              <a:solidFill>
                <a:srgbClr val="E0E0E0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344" name="Google Shape;344;p15"/>
          <p:cNvSpPr/>
          <p:nvPr/>
        </p:nvSpPr>
        <p:spPr>
          <a:xfrm>
            <a:off x="917516" y="4057298"/>
            <a:ext cx="10359347" cy="474222"/>
          </a:xfrm>
          <a:prstGeom prst="rect">
            <a:avLst/>
          </a:prstGeom>
          <a:solidFill>
            <a:srgbClr val="E0E0E0">
              <a:alpha val="49803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5"/>
          <p:cNvSpPr/>
          <p:nvPr/>
        </p:nvSpPr>
        <p:spPr>
          <a:xfrm>
            <a:off x="917516" y="3093826"/>
            <a:ext cx="10359347" cy="474222"/>
          </a:xfrm>
          <a:prstGeom prst="rect">
            <a:avLst/>
          </a:prstGeom>
          <a:solidFill>
            <a:srgbClr val="E0E0E0">
              <a:alpha val="49803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5"/>
          <p:cNvSpPr/>
          <p:nvPr/>
        </p:nvSpPr>
        <p:spPr>
          <a:xfrm>
            <a:off x="917516" y="5008210"/>
            <a:ext cx="10359347" cy="474222"/>
          </a:xfrm>
          <a:prstGeom prst="rect">
            <a:avLst/>
          </a:prstGeom>
          <a:solidFill>
            <a:srgbClr val="E0E0E0">
              <a:alpha val="49803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5"/>
          <p:cNvSpPr txBox="1"/>
          <p:nvPr/>
        </p:nvSpPr>
        <p:spPr>
          <a:xfrm>
            <a:off x="3969086" y="2331261"/>
            <a:ext cx="1841501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Helvetica Neue"/>
              <a:buNone/>
            </a:pPr>
            <a:r>
              <a:rPr lang="en-US" sz="18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Brainstorming</a:t>
            </a:r>
            <a:endParaRPr sz="1800" b="1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Google Shape;348;p15"/>
          <p:cNvSpPr txBox="1"/>
          <p:nvPr/>
        </p:nvSpPr>
        <p:spPr>
          <a:xfrm>
            <a:off x="913602" y="2314037"/>
            <a:ext cx="3060701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4E38"/>
              </a:buClr>
              <a:buSzPts val="1800"/>
              <a:buFont typeface="Helvetica Neue"/>
              <a:buNone/>
            </a:pPr>
            <a:r>
              <a:rPr lang="en-US" sz="18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Role</a:t>
            </a:r>
            <a:endParaRPr sz="1800" b="1" i="0" u="none" strike="noStrike" cap="none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9" name="Google Shape;349;p15"/>
          <p:cNvSpPr txBox="1"/>
          <p:nvPr/>
        </p:nvSpPr>
        <p:spPr>
          <a:xfrm>
            <a:off x="5795169" y="2331261"/>
            <a:ext cx="1841501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Helvetica Neue"/>
              <a:buNone/>
            </a:pPr>
            <a:r>
              <a:rPr lang="en-US" sz="18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Story Definition</a:t>
            </a:r>
            <a:endParaRPr sz="1800" b="1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0" name="Google Shape;350;p15"/>
          <p:cNvSpPr txBox="1"/>
          <p:nvPr/>
        </p:nvSpPr>
        <p:spPr>
          <a:xfrm>
            <a:off x="7634433" y="2331261"/>
            <a:ext cx="1841501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Helvetica Neue"/>
              <a:buNone/>
            </a:pPr>
            <a:r>
              <a:rPr lang="en-US" sz="18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Iteration</a:t>
            </a:r>
            <a:endParaRPr sz="1800" b="1" i="0" u="none" strike="noStrike" cap="none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1" name="Google Shape;351;p15"/>
          <p:cNvSpPr txBox="1"/>
          <p:nvPr/>
        </p:nvSpPr>
        <p:spPr>
          <a:xfrm>
            <a:off x="9452323" y="2331261"/>
            <a:ext cx="1841501" cy="35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B5B5"/>
              </a:buClr>
              <a:buSzPts val="1800"/>
              <a:buFont typeface="Helvetica Neue"/>
              <a:buNone/>
            </a:pPr>
            <a:r>
              <a:rPr lang="en-US" sz="18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Productionize</a:t>
            </a:r>
            <a:endParaRPr sz="1800" b="1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2" name="Google Shape;352;p15"/>
          <p:cNvSpPr txBox="1"/>
          <p:nvPr/>
        </p:nvSpPr>
        <p:spPr>
          <a:xfrm>
            <a:off x="913602" y="3665774"/>
            <a:ext cx="306070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291C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Director Project 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Mgmt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(Andy)</a:t>
            </a:r>
            <a:endParaRPr sz="12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5"/>
          <p:cNvSpPr txBox="1"/>
          <p:nvPr/>
        </p:nvSpPr>
        <p:spPr>
          <a:xfrm>
            <a:off x="913602" y="4626461"/>
            <a:ext cx="306070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291C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Data Scientist (Alaina)</a:t>
            </a:r>
            <a:endParaRPr sz="12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5"/>
          <p:cNvSpPr txBox="1"/>
          <p:nvPr/>
        </p:nvSpPr>
        <p:spPr>
          <a:xfrm>
            <a:off x="913602" y="4155909"/>
            <a:ext cx="306070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291C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Data Engineer (Vida)</a:t>
            </a:r>
            <a:endParaRPr sz="12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5"/>
          <p:cNvSpPr txBox="1"/>
          <p:nvPr/>
        </p:nvSpPr>
        <p:spPr>
          <a:xfrm>
            <a:off x="913602" y="5542809"/>
            <a:ext cx="306070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291C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SME (</a:t>
            </a:r>
            <a:r>
              <a:rPr lang="en-US" sz="1200" b="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Matei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2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5"/>
          <p:cNvSpPr txBox="1"/>
          <p:nvPr/>
        </p:nvSpPr>
        <p:spPr>
          <a:xfrm>
            <a:off x="913602" y="3213471"/>
            <a:ext cx="306070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291C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Director AI/ML (Tai)</a:t>
            </a:r>
            <a:endParaRPr sz="12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7" name="Google Shape;357;p15"/>
          <p:cNvGrpSpPr/>
          <p:nvPr/>
        </p:nvGrpSpPr>
        <p:grpSpPr>
          <a:xfrm>
            <a:off x="4624444" y="1781858"/>
            <a:ext cx="517459" cy="517459"/>
            <a:chOff x="0" y="0"/>
            <a:chExt cx="517457" cy="517457"/>
          </a:xfrm>
        </p:grpSpPr>
        <p:sp>
          <p:nvSpPr>
            <p:cNvPr id="358" name="Google Shape;358;p15"/>
            <p:cNvSpPr/>
            <p:nvPr/>
          </p:nvSpPr>
          <p:spPr>
            <a:xfrm>
              <a:off x="0" y="0"/>
              <a:ext cx="517457" cy="5174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575" y="0"/>
                  </a:moveTo>
                  <a:cubicBezTo>
                    <a:pt x="4725" y="0"/>
                    <a:pt x="4725" y="0"/>
                    <a:pt x="4725" y="0"/>
                  </a:cubicBezTo>
                  <a:cubicBezTo>
                    <a:pt x="3608" y="0"/>
                    <a:pt x="2700" y="908"/>
                    <a:pt x="2700" y="2025"/>
                  </a:cubicBezTo>
                  <a:cubicBezTo>
                    <a:pt x="2700" y="3375"/>
                    <a:pt x="2700" y="3375"/>
                    <a:pt x="2700" y="3375"/>
                  </a:cubicBezTo>
                  <a:cubicBezTo>
                    <a:pt x="2025" y="3375"/>
                    <a:pt x="2025" y="3375"/>
                    <a:pt x="2025" y="3375"/>
                  </a:cubicBezTo>
                  <a:cubicBezTo>
                    <a:pt x="908" y="3375"/>
                    <a:pt x="0" y="4283"/>
                    <a:pt x="0" y="5400"/>
                  </a:cubicBezTo>
                  <a:cubicBezTo>
                    <a:pt x="0" y="18900"/>
                    <a:pt x="0" y="18900"/>
                    <a:pt x="0" y="18900"/>
                  </a:cubicBezTo>
                  <a:cubicBezTo>
                    <a:pt x="0" y="20385"/>
                    <a:pt x="1215" y="21600"/>
                    <a:pt x="2700" y="21600"/>
                  </a:cubicBezTo>
                  <a:cubicBezTo>
                    <a:pt x="18900" y="21600"/>
                    <a:pt x="18900" y="21600"/>
                    <a:pt x="18900" y="21600"/>
                  </a:cubicBezTo>
                  <a:cubicBezTo>
                    <a:pt x="20385" y="21600"/>
                    <a:pt x="21600" y="20385"/>
                    <a:pt x="21600" y="18900"/>
                  </a:cubicBezTo>
                  <a:cubicBezTo>
                    <a:pt x="21600" y="2025"/>
                    <a:pt x="21600" y="2025"/>
                    <a:pt x="21600" y="2025"/>
                  </a:cubicBezTo>
                  <a:cubicBezTo>
                    <a:pt x="21600" y="908"/>
                    <a:pt x="20692" y="0"/>
                    <a:pt x="19575" y="0"/>
                  </a:cubicBezTo>
                  <a:close/>
                  <a:moveTo>
                    <a:pt x="20250" y="18900"/>
                  </a:moveTo>
                  <a:cubicBezTo>
                    <a:pt x="20250" y="19649"/>
                    <a:pt x="19649" y="20250"/>
                    <a:pt x="18900" y="20250"/>
                  </a:cubicBezTo>
                  <a:cubicBezTo>
                    <a:pt x="2700" y="20250"/>
                    <a:pt x="2700" y="20250"/>
                    <a:pt x="2700" y="20250"/>
                  </a:cubicBezTo>
                  <a:cubicBezTo>
                    <a:pt x="1951" y="20250"/>
                    <a:pt x="1350" y="19649"/>
                    <a:pt x="1350" y="18900"/>
                  </a:cubicBezTo>
                  <a:cubicBezTo>
                    <a:pt x="1350" y="5400"/>
                    <a:pt x="1350" y="5400"/>
                    <a:pt x="1350" y="5400"/>
                  </a:cubicBezTo>
                  <a:cubicBezTo>
                    <a:pt x="1350" y="5032"/>
                    <a:pt x="1657" y="4725"/>
                    <a:pt x="2025" y="4725"/>
                  </a:cubicBezTo>
                  <a:cubicBezTo>
                    <a:pt x="2700" y="4725"/>
                    <a:pt x="2700" y="4725"/>
                    <a:pt x="2700" y="4725"/>
                  </a:cubicBezTo>
                  <a:cubicBezTo>
                    <a:pt x="2700" y="18225"/>
                    <a:pt x="2700" y="18225"/>
                    <a:pt x="2700" y="18225"/>
                  </a:cubicBezTo>
                  <a:cubicBezTo>
                    <a:pt x="2700" y="18593"/>
                    <a:pt x="3007" y="18900"/>
                    <a:pt x="3375" y="18900"/>
                  </a:cubicBezTo>
                  <a:cubicBezTo>
                    <a:pt x="3743" y="18900"/>
                    <a:pt x="4050" y="18593"/>
                    <a:pt x="4050" y="18225"/>
                  </a:cubicBezTo>
                  <a:cubicBezTo>
                    <a:pt x="4050" y="2025"/>
                    <a:pt x="4050" y="2025"/>
                    <a:pt x="4050" y="2025"/>
                  </a:cubicBezTo>
                  <a:cubicBezTo>
                    <a:pt x="4050" y="1657"/>
                    <a:pt x="4357" y="1350"/>
                    <a:pt x="4725" y="1350"/>
                  </a:cubicBezTo>
                  <a:cubicBezTo>
                    <a:pt x="19575" y="1350"/>
                    <a:pt x="19575" y="1350"/>
                    <a:pt x="19575" y="1350"/>
                  </a:cubicBezTo>
                  <a:cubicBezTo>
                    <a:pt x="19943" y="1350"/>
                    <a:pt x="20250" y="1657"/>
                    <a:pt x="20250" y="2025"/>
                  </a:cubicBezTo>
                  <a:lnTo>
                    <a:pt x="20250" y="18900"/>
                  </a:lnTo>
                  <a:close/>
                </a:path>
              </a:pathLst>
            </a:custGeom>
            <a:solidFill>
              <a:srgbClr val="A33D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307244" y="194061"/>
              <a:ext cx="145485" cy="161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8" y="21600"/>
                  </a:moveTo>
                  <a:cubicBezTo>
                    <a:pt x="20378" y="21600"/>
                    <a:pt x="20378" y="21600"/>
                    <a:pt x="20378" y="21600"/>
                  </a:cubicBezTo>
                  <a:cubicBezTo>
                    <a:pt x="21076" y="21600"/>
                    <a:pt x="21600" y="16887"/>
                    <a:pt x="21600" y="10996"/>
                  </a:cubicBezTo>
                  <a:cubicBezTo>
                    <a:pt x="21600" y="5105"/>
                    <a:pt x="21076" y="0"/>
                    <a:pt x="20378" y="0"/>
                  </a:cubicBezTo>
                  <a:cubicBezTo>
                    <a:pt x="1178" y="0"/>
                    <a:pt x="1178" y="0"/>
                    <a:pt x="1178" y="0"/>
                  </a:cubicBezTo>
                  <a:cubicBezTo>
                    <a:pt x="524" y="0"/>
                    <a:pt x="0" y="5105"/>
                    <a:pt x="0" y="10996"/>
                  </a:cubicBezTo>
                  <a:cubicBezTo>
                    <a:pt x="0" y="16887"/>
                    <a:pt x="524" y="21600"/>
                    <a:pt x="1178" y="21600"/>
                  </a:cubicBezTo>
                  <a:close/>
                </a:path>
              </a:pathLst>
            </a:custGeom>
            <a:solidFill>
              <a:srgbClr val="A33D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307244" y="145608"/>
              <a:ext cx="145485" cy="161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8" y="21600"/>
                  </a:moveTo>
                  <a:cubicBezTo>
                    <a:pt x="20378" y="21600"/>
                    <a:pt x="20378" y="21600"/>
                    <a:pt x="20378" y="21600"/>
                  </a:cubicBezTo>
                  <a:cubicBezTo>
                    <a:pt x="21076" y="21600"/>
                    <a:pt x="21600" y="16887"/>
                    <a:pt x="21600" y="10996"/>
                  </a:cubicBezTo>
                  <a:cubicBezTo>
                    <a:pt x="21600" y="5105"/>
                    <a:pt x="21076" y="0"/>
                    <a:pt x="20378" y="0"/>
                  </a:cubicBezTo>
                  <a:cubicBezTo>
                    <a:pt x="1178" y="0"/>
                    <a:pt x="1178" y="0"/>
                    <a:pt x="1178" y="0"/>
                  </a:cubicBezTo>
                  <a:cubicBezTo>
                    <a:pt x="524" y="0"/>
                    <a:pt x="0" y="5105"/>
                    <a:pt x="0" y="10996"/>
                  </a:cubicBezTo>
                  <a:cubicBezTo>
                    <a:pt x="0" y="16887"/>
                    <a:pt x="524" y="21600"/>
                    <a:pt x="1178" y="21600"/>
                  </a:cubicBezTo>
                  <a:close/>
                </a:path>
              </a:pathLst>
            </a:custGeom>
            <a:solidFill>
              <a:srgbClr val="A33D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307244" y="97030"/>
              <a:ext cx="145485" cy="161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8" y="21600"/>
                  </a:moveTo>
                  <a:cubicBezTo>
                    <a:pt x="20378" y="21600"/>
                    <a:pt x="20378" y="21600"/>
                    <a:pt x="20378" y="21600"/>
                  </a:cubicBezTo>
                  <a:cubicBezTo>
                    <a:pt x="21076" y="21600"/>
                    <a:pt x="21600" y="16887"/>
                    <a:pt x="21600" y="10996"/>
                  </a:cubicBezTo>
                  <a:cubicBezTo>
                    <a:pt x="21600" y="5105"/>
                    <a:pt x="21076" y="0"/>
                    <a:pt x="20378" y="0"/>
                  </a:cubicBezTo>
                  <a:cubicBezTo>
                    <a:pt x="1178" y="0"/>
                    <a:pt x="1178" y="0"/>
                    <a:pt x="1178" y="0"/>
                  </a:cubicBezTo>
                  <a:cubicBezTo>
                    <a:pt x="524" y="0"/>
                    <a:pt x="0" y="5105"/>
                    <a:pt x="0" y="10996"/>
                  </a:cubicBezTo>
                  <a:cubicBezTo>
                    <a:pt x="0" y="16887"/>
                    <a:pt x="524" y="21600"/>
                    <a:pt x="1178" y="21600"/>
                  </a:cubicBezTo>
                  <a:close/>
                </a:path>
              </a:pathLst>
            </a:custGeom>
            <a:solidFill>
              <a:srgbClr val="A33D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129333" y="242639"/>
              <a:ext cx="323396" cy="161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50" y="0"/>
                  </a:moveTo>
                  <a:cubicBezTo>
                    <a:pt x="530" y="0"/>
                    <a:pt x="530" y="0"/>
                    <a:pt x="530" y="0"/>
                  </a:cubicBezTo>
                  <a:cubicBezTo>
                    <a:pt x="236" y="0"/>
                    <a:pt x="0" y="5105"/>
                    <a:pt x="0" y="10996"/>
                  </a:cubicBezTo>
                  <a:cubicBezTo>
                    <a:pt x="0" y="16887"/>
                    <a:pt x="236" y="21600"/>
                    <a:pt x="530" y="21600"/>
                  </a:cubicBezTo>
                  <a:cubicBezTo>
                    <a:pt x="21050" y="21600"/>
                    <a:pt x="21050" y="21600"/>
                    <a:pt x="21050" y="21600"/>
                  </a:cubicBezTo>
                  <a:cubicBezTo>
                    <a:pt x="21364" y="21600"/>
                    <a:pt x="21600" y="16887"/>
                    <a:pt x="21600" y="10996"/>
                  </a:cubicBezTo>
                  <a:cubicBezTo>
                    <a:pt x="21600" y="5105"/>
                    <a:pt x="21364" y="0"/>
                    <a:pt x="21050" y="0"/>
                  </a:cubicBezTo>
                  <a:close/>
                </a:path>
              </a:pathLst>
            </a:custGeom>
            <a:solidFill>
              <a:srgbClr val="A33D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129333" y="291092"/>
              <a:ext cx="323396" cy="161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50" y="0"/>
                  </a:moveTo>
                  <a:cubicBezTo>
                    <a:pt x="530" y="0"/>
                    <a:pt x="530" y="0"/>
                    <a:pt x="530" y="0"/>
                  </a:cubicBezTo>
                  <a:cubicBezTo>
                    <a:pt x="236" y="0"/>
                    <a:pt x="0" y="5105"/>
                    <a:pt x="0" y="10996"/>
                  </a:cubicBezTo>
                  <a:cubicBezTo>
                    <a:pt x="0" y="16887"/>
                    <a:pt x="236" y="21600"/>
                    <a:pt x="530" y="21600"/>
                  </a:cubicBezTo>
                  <a:cubicBezTo>
                    <a:pt x="21050" y="21600"/>
                    <a:pt x="21050" y="21600"/>
                    <a:pt x="21050" y="21600"/>
                  </a:cubicBezTo>
                  <a:cubicBezTo>
                    <a:pt x="21364" y="21600"/>
                    <a:pt x="21600" y="16887"/>
                    <a:pt x="21600" y="10996"/>
                  </a:cubicBezTo>
                  <a:cubicBezTo>
                    <a:pt x="21600" y="5105"/>
                    <a:pt x="21364" y="0"/>
                    <a:pt x="21050" y="0"/>
                  </a:cubicBezTo>
                  <a:close/>
                </a:path>
              </a:pathLst>
            </a:custGeom>
            <a:solidFill>
              <a:srgbClr val="A33D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129333" y="64728"/>
              <a:ext cx="145485" cy="1454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00" y="21600"/>
                  </a:moveTo>
                  <a:cubicBezTo>
                    <a:pt x="19200" y="21600"/>
                    <a:pt x="19200" y="21600"/>
                    <a:pt x="19200" y="21600"/>
                  </a:cubicBezTo>
                  <a:cubicBezTo>
                    <a:pt x="20509" y="21600"/>
                    <a:pt x="21600" y="20509"/>
                    <a:pt x="21600" y="19200"/>
                  </a:cubicBezTo>
                  <a:cubicBezTo>
                    <a:pt x="21600" y="2400"/>
                    <a:pt x="21600" y="2400"/>
                    <a:pt x="21600" y="2400"/>
                  </a:cubicBezTo>
                  <a:cubicBezTo>
                    <a:pt x="21600" y="1091"/>
                    <a:pt x="20509" y="0"/>
                    <a:pt x="19200" y="0"/>
                  </a:cubicBezTo>
                  <a:cubicBezTo>
                    <a:pt x="2400" y="0"/>
                    <a:pt x="2400" y="0"/>
                    <a:pt x="2400" y="0"/>
                  </a:cubicBezTo>
                  <a:cubicBezTo>
                    <a:pt x="1091" y="0"/>
                    <a:pt x="0" y="1091"/>
                    <a:pt x="0" y="2400"/>
                  </a:cubicBezTo>
                  <a:cubicBezTo>
                    <a:pt x="0" y="19200"/>
                    <a:pt x="0" y="19200"/>
                    <a:pt x="0" y="19200"/>
                  </a:cubicBezTo>
                  <a:cubicBezTo>
                    <a:pt x="0" y="20509"/>
                    <a:pt x="1091" y="21600"/>
                    <a:pt x="2400" y="21600"/>
                  </a:cubicBezTo>
                  <a:close/>
                  <a:moveTo>
                    <a:pt x="4800" y="4800"/>
                  </a:moveTo>
                  <a:cubicBezTo>
                    <a:pt x="16800" y="4800"/>
                    <a:pt x="16800" y="4800"/>
                    <a:pt x="16800" y="4800"/>
                  </a:cubicBezTo>
                  <a:cubicBezTo>
                    <a:pt x="16800" y="16800"/>
                    <a:pt x="16800" y="16800"/>
                    <a:pt x="16800" y="16800"/>
                  </a:cubicBezTo>
                  <a:cubicBezTo>
                    <a:pt x="4800" y="16800"/>
                    <a:pt x="4800" y="16800"/>
                    <a:pt x="4800" y="16800"/>
                  </a:cubicBezTo>
                  <a:lnTo>
                    <a:pt x="4800" y="4800"/>
                  </a:lnTo>
                  <a:close/>
                </a:path>
              </a:pathLst>
            </a:custGeom>
            <a:solidFill>
              <a:srgbClr val="A33D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129333" y="338260"/>
              <a:ext cx="323396" cy="161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50" y="0"/>
                  </a:moveTo>
                  <a:cubicBezTo>
                    <a:pt x="530" y="0"/>
                    <a:pt x="530" y="0"/>
                    <a:pt x="530" y="0"/>
                  </a:cubicBezTo>
                  <a:cubicBezTo>
                    <a:pt x="236" y="0"/>
                    <a:pt x="0" y="5105"/>
                    <a:pt x="0" y="10996"/>
                  </a:cubicBezTo>
                  <a:cubicBezTo>
                    <a:pt x="0" y="16887"/>
                    <a:pt x="236" y="21600"/>
                    <a:pt x="530" y="21600"/>
                  </a:cubicBezTo>
                  <a:cubicBezTo>
                    <a:pt x="21050" y="21600"/>
                    <a:pt x="21050" y="21600"/>
                    <a:pt x="21050" y="21600"/>
                  </a:cubicBezTo>
                  <a:cubicBezTo>
                    <a:pt x="21364" y="21600"/>
                    <a:pt x="21600" y="16887"/>
                    <a:pt x="21600" y="10996"/>
                  </a:cubicBezTo>
                  <a:cubicBezTo>
                    <a:pt x="21600" y="5105"/>
                    <a:pt x="21364" y="0"/>
                    <a:pt x="21050" y="0"/>
                  </a:cubicBezTo>
                  <a:close/>
                </a:path>
              </a:pathLst>
            </a:custGeom>
            <a:solidFill>
              <a:srgbClr val="A33D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129333" y="386714"/>
              <a:ext cx="323396" cy="161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50" y="0"/>
                  </a:moveTo>
                  <a:cubicBezTo>
                    <a:pt x="530" y="0"/>
                    <a:pt x="530" y="0"/>
                    <a:pt x="530" y="0"/>
                  </a:cubicBezTo>
                  <a:cubicBezTo>
                    <a:pt x="236" y="0"/>
                    <a:pt x="0" y="5105"/>
                    <a:pt x="0" y="10996"/>
                  </a:cubicBezTo>
                  <a:cubicBezTo>
                    <a:pt x="0" y="16887"/>
                    <a:pt x="236" y="21600"/>
                    <a:pt x="530" y="21600"/>
                  </a:cubicBezTo>
                  <a:cubicBezTo>
                    <a:pt x="21050" y="21600"/>
                    <a:pt x="21050" y="21600"/>
                    <a:pt x="21050" y="21600"/>
                  </a:cubicBezTo>
                  <a:cubicBezTo>
                    <a:pt x="21364" y="21600"/>
                    <a:pt x="21600" y="16887"/>
                    <a:pt x="21600" y="10996"/>
                  </a:cubicBezTo>
                  <a:cubicBezTo>
                    <a:pt x="21600" y="5105"/>
                    <a:pt x="21364" y="0"/>
                    <a:pt x="21050" y="0"/>
                  </a:cubicBezTo>
                  <a:close/>
                </a:path>
              </a:pathLst>
            </a:custGeom>
            <a:solidFill>
              <a:srgbClr val="A33D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129333" y="433923"/>
              <a:ext cx="323396" cy="161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50" y="0"/>
                  </a:moveTo>
                  <a:cubicBezTo>
                    <a:pt x="530" y="0"/>
                    <a:pt x="530" y="0"/>
                    <a:pt x="530" y="0"/>
                  </a:cubicBezTo>
                  <a:cubicBezTo>
                    <a:pt x="236" y="0"/>
                    <a:pt x="0" y="5105"/>
                    <a:pt x="0" y="10996"/>
                  </a:cubicBezTo>
                  <a:cubicBezTo>
                    <a:pt x="0" y="16887"/>
                    <a:pt x="236" y="21600"/>
                    <a:pt x="530" y="21600"/>
                  </a:cubicBezTo>
                  <a:cubicBezTo>
                    <a:pt x="21050" y="21600"/>
                    <a:pt x="21050" y="21600"/>
                    <a:pt x="21050" y="21600"/>
                  </a:cubicBezTo>
                  <a:cubicBezTo>
                    <a:pt x="21364" y="21600"/>
                    <a:pt x="21600" y="16887"/>
                    <a:pt x="21600" y="10996"/>
                  </a:cubicBezTo>
                  <a:cubicBezTo>
                    <a:pt x="21600" y="5105"/>
                    <a:pt x="21364" y="0"/>
                    <a:pt x="21050" y="0"/>
                  </a:cubicBezTo>
                  <a:close/>
                </a:path>
              </a:pathLst>
            </a:custGeom>
            <a:solidFill>
              <a:srgbClr val="A33D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" name="Google Shape;368;p15"/>
          <p:cNvGrpSpPr/>
          <p:nvPr/>
        </p:nvGrpSpPr>
        <p:grpSpPr>
          <a:xfrm>
            <a:off x="6457006" y="1674246"/>
            <a:ext cx="625529" cy="625071"/>
            <a:chOff x="-1" y="0"/>
            <a:chExt cx="625527" cy="625069"/>
          </a:xfrm>
        </p:grpSpPr>
        <p:sp>
          <p:nvSpPr>
            <p:cNvPr id="369" name="Google Shape;369;p15"/>
            <p:cNvSpPr/>
            <p:nvPr/>
          </p:nvSpPr>
          <p:spPr>
            <a:xfrm>
              <a:off x="-1" y="58699"/>
              <a:ext cx="570000" cy="566370"/>
            </a:xfrm>
            <a:custGeom>
              <a:avLst/>
              <a:gdLst/>
              <a:ahLst/>
              <a:cxnLst/>
              <a:rect l="l" t="t" r="r" b="b"/>
              <a:pathLst>
                <a:path w="21498" h="21600" extrusionOk="0">
                  <a:moveTo>
                    <a:pt x="15245" y="538"/>
                  </a:moveTo>
                  <a:cubicBezTo>
                    <a:pt x="14890" y="215"/>
                    <a:pt x="14428" y="0"/>
                    <a:pt x="13931" y="0"/>
                  </a:cubicBezTo>
                  <a:cubicBezTo>
                    <a:pt x="13469" y="0"/>
                    <a:pt x="13007" y="215"/>
                    <a:pt x="12652" y="538"/>
                  </a:cubicBezTo>
                  <a:cubicBezTo>
                    <a:pt x="11586" y="1615"/>
                    <a:pt x="11586" y="1615"/>
                    <a:pt x="11586" y="1615"/>
                  </a:cubicBezTo>
                  <a:cubicBezTo>
                    <a:pt x="11266" y="1973"/>
                    <a:pt x="11053" y="2440"/>
                    <a:pt x="11053" y="2906"/>
                  </a:cubicBezTo>
                  <a:cubicBezTo>
                    <a:pt x="11053" y="3265"/>
                    <a:pt x="11160" y="3624"/>
                    <a:pt x="11337" y="3911"/>
                  </a:cubicBezTo>
                  <a:cubicBezTo>
                    <a:pt x="1319" y="7965"/>
                    <a:pt x="1319" y="7965"/>
                    <a:pt x="1319" y="7965"/>
                  </a:cubicBezTo>
                  <a:cubicBezTo>
                    <a:pt x="644" y="8252"/>
                    <a:pt x="182" y="8862"/>
                    <a:pt x="40" y="9580"/>
                  </a:cubicBezTo>
                  <a:cubicBezTo>
                    <a:pt x="-102" y="10298"/>
                    <a:pt x="147" y="11051"/>
                    <a:pt x="644" y="11589"/>
                  </a:cubicBezTo>
                  <a:cubicBezTo>
                    <a:pt x="10023" y="20954"/>
                    <a:pt x="10023" y="20954"/>
                    <a:pt x="10023" y="20954"/>
                  </a:cubicBezTo>
                  <a:cubicBezTo>
                    <a:pt x="10449" y="21349"/>
                    <a:pt x="10982" y="21600"/>
                    <a:pt x="11551" y="21600"/>
                  </a:cubicBezTo>
                  <a:cubicBezTo>
                    <a:pt x="11551" y="21600"/>
                    <a:pt x="11586" y="21600"/>
                    <a:pt x="11586" y="21600"/>
                  </a:cubicBezTo>
                  <a:cubicBezTo>
                    <a:pt x="11764" y="21600"/>
                    <a:pt x="11906" y="21600"/>
                    <a:pt x="12048" y="21564"/>
                  </a:cubicBezTo>
                  <a:cubicBezTo>
                    <a:pt x="12794" y="21385"/>
                    <a:pt x="13398" y="20882"/>
                    <a:pt x="13647" y="20201"/>
                  </a:cubicBezTo>
                  <a:cubicBezTo>
                    <a:pt x="17590" y="10226"/>
                    <a:pt x="17590" y="10226"/>
                    <a:pt x="17590" y="10226"/>
                  </a:cubicBezTo>
                  <a:cubicBezTo>
                    <a:pt x="17874" y="10441"/>
                    <a:pt x="18230" y="10549"/>
                    <a:pt x="18585" y="10549"/>
                  </a:cubicBezTo>
                  <a:cubicBezTo>
                    <a:pt x="19082" y="10549"/>
                    <a:pt x="19544" y="10334"/>
                    <a:pt x="19899" y="9975"/>
                  </a:cubicBezTo>
                  <a:cubicBezTo>
                    <a:pt x="20930" y="8934"/>
                    <a:pt x="20930" y="8934"/>
                    <a:pt x="20930" y="8934"/>
                  </a:cubicBezTo>
                  <a:cubicBezTo>
                    <a:pt x="21285" y="8575"/>
                    <a:pt x="21498" y="8109"/>
                    <a:pt x="21498" y="7607"/>
                  </a:cubicBezTo>
                  <a:cubicBezTo>
                    <a:pt x="21498" y="7140"/>
                    <a:pt x="21285" y="6638"/>
                    <a:pt x="20930" y="6315"/>
                  </a:cubicBezTo>
                  <a:lnTo>
                    <a:pt x="15245" y="538"/>
                  </a:lnTo>
                  <a:close/>
                  <a:moveTo>
                    <a:pt x="12297" y="19627"/>
                  </a:moveTo>
                  <a:cubicBezTo>
                    <a:pt x="12190" y="19878"/>
                    <a:pt x="11977" y="20057"/>
                    <a:pt x="11764" y="20093"/>
                  </a:cubicBezTo>
                  <a:cubicBezTo>
                    <a:pt x="11693" y="20093"/>
                    <a:pt x="11622" y="20129"/>
                    <a:pt x="11586" y="20129"/>
                  </a:cubicBezTo>
                  <a:cubicBezTo>
                    <a:pt x="11409" y="20093"/>
                    <a:pt x="11195" y="20021"/>
                    <a:pt x="11089" y="19878"/>
                  </a:cubicBezTo>
                  <a:cubicBezTo>
                    <a:pt x="1710" y="10513"/>
                    <a:pt x="1710" y="10513"/>
                    <a:pt x="1710" y="10513"/>
                  </a:cubicBezTo>
                  <a:cubicBezTo>
                    <a:pt x="1532" y="10334"/>
                    <a:pt x="1461" y="10082"/>
                    <a:pt x="1497" y="9867"/>
                  </a:cubicBezTo>
                  <a:cubicBezTo>
                    <a:pt x="1532" y="9616"/>
                    <a:pt x="1710" y="9401"/>
                    <a:pt x="1923" y="9329"/>
                  </a:cubicBezTo>
                  <a:cubicBezTo>
                    <a:pt x="6506" y="7463"/>
                    <a:pt x="6506" y="7463"/>
                    <a:pt x="6506" y="7463"/>
                  </a:cubicBezTo>
                  <a:cubicBezTo>
                    <a:pt x="9597" y="8504"/>
                    <a:pt x="12687" y="7499"/>
                    <a:pt x="15778" y="10836"/>
                  </a:cubicBezTo>
                  <a:lnTo>
                    <a:pt x="12297" y="19627"/>
                  </a:lnTo>
                  <a:close/>
                  <a:moveTo>
                    <a:pt x="19899" y="7894"/>
                  </a:moveTo>
                  <a:cubicBezTo>
                    <a:pt x="18869" y="8934"/>
                    <a:pt x="18869" y="8934"/>
                    <a:pt x="18869" y="8934"/>
                  </a:cubicBezTo>
                  <a:cubicBezTo>
                    <a:pt x="18727" y="9078"/>
                    <a:pt x="18478" y="9078"/>
                    <a:pt x="18336" y="8934"/>
                  </a:cubicBezTo>
                  <a:cubicBezTo>
                    <a:pt x="17022" y="7607"/>
                    <a:pt x="17022" y="7607"/>
                    <a:pt x="17022" y="7607"/>
                  </a:cubicBezTo>
                  <a:cubicBezTo>
                    <a:pt x="15991" y="10298"/>
                    <a:pt x="15991" y="10298"/>
                    <a:pt x="15991" y="10298"/>
                  </a:cubicBezTo>
                  <a:cubicBezTo>
                    <a:pt x="16062" y="10082"/>
                    <a:pt x="16062" y="10082"/>
                    <a:pt x="16062" y="10082"/>
                  </a:cubicBezTo>
                  <a:cubicBezTo>
                    <a:pt x="13860" y="7822"/>
                    <a:pt x="11586" y="7535"/>
                    <a:pt x="9561" y="7284"/>
                  </a:cubicBezTo>
                  <a:cubicBezTo>
                    <a:pt x="8922" y="7212"/>
                    <a:pt x="8282" y="7140"/>
                    <a:pt x="7643" y="6997"/>
                  </a:cubicBezTo>
                  <a:cubicBezTo>
                    <a:pt x="13895" y="4449"/>
                    <a:pt x="13895" y="4449"/>
                    <a:pt x="13895" y="4449"/>
                  </a:cubicBezTo>
                  <a:cubicBezTo>
                    <a:pt x="12652" y="3193"/>
                    <a:pt x="12652" y="3193"/>
                    <a:pt x="12652" y="3193"/>
                  </a:cubicBezTo>
                  <a:cubicBezTo>
                    <a:pt x="12510" y="3050"/>
                    <a:pt x="12510" y="2799"/>
                    <a:pt x="12652" y="2655"/>
                  </a:cubicBezTo>
                  <a:cubicBezTo>
                    <a:pt x="13682" y="1615"/>
                    <a:pt x="13682" y="1615"/>
                    <a:pt x="13682" y="1615"/>
                  </a:cubicBezTo>
                  <a:cubicBezTo>
                    <a:pt x="13824" y="1471"/>
                    <a:pt x="14073" y="1471"/>
                    <a:pt x="14215" y="1615"/>
                  </a:cubicBezTo>
                  <a:cubicBezTo>
                    <a:pt x="19899" y="7355"/>
                    <a:pt x="19899" y="7355"/>
                    <a:pt x="19899" y="7355"/>
                  </a:cubicBezTo>
                  <a:cubicBezTo>
                    <a:pt x="20041" y="7499"/>
                    <a:pt x="20041" y="7750"/>
                    <a:pt x="19899" y="7894"/>
                  </a:cubicBezTo>
                  <a:close/>
                </a:path>
              </a:pathLst>
            </a:custGeom>
            <a:solidFill>
              <a:srgbClr val="CD4E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274123" y="312534"/>
              <a:ext cx="97172" cy="979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95" y="21600"/>
                  </a:moveTo>
                  <a:cubicBezTo>
                    <a:pt x="16777" y="21600"/>
                    <a:pt x="21600" y="16615"/>
                    <a:pt x="21600" y="10800"/>
                  </a:cubicBezTo>
                  <a:cubicBezTo>
                    <a:pt x="21600" y="4777"/>
                    <a:pt x="16777" y="0"/>
                    <a:pt x="10695" y="0"/>
                  </a:cubicBezTo>
                  <a:cubicBezTo>
                    <a:pt x="4823" y="0"/>
                    <a:pt x="0" y="4777"/>
                    <a:pt x="0" y="10800"/>
                  </a:cubicBezTo>
                  <a:cubicBezTo>
                    <a:pt x="0" y="16615"/>
                    <a:pt x="4823" y="21600"/>
                    <a:pt x="10695" y="21600"/>
                  </a:cubicBezTo>
                  <a:close/>
                  <a:moveTo>
                    <a:pt x="10695" y="4362"/>
                  </a:moveTo>
                  <a:cubicBezTo>
                    <a:pt x="14470" y="4362"/>
                    <a:pt x="17406" y="7269"/>
                    <a:pt x="17406" y="10800"/>
                  </a:cubicBezTo>
                  <a:cubicBezTo>
                    <a:pt x="17406" y="14331"/>
                    <a:pt x="14470" y="17238"/>
                    <a:pt x="10695" y="17238"/>
                  </a:cubicBezTo>
                  <a:cubicBezTo>
                    <a:pt x="7130" y="17238"/>
                    <a:pt x="4194" y="14331"/>
                    <a:pt x="4194" y="10800"/>
                  </a:cubicBezTo>
                  <a:cubicBezTo>
                    <a:pt x="4194" y="7269"/>
                    <a:pt x="7130" y="4362"/>
                    <a:pt x="10695" y="4362"/>
                  </a:cubicBezTo>
                  <a:close/>
                </a:path>
              </a:pathLst>
            </a:custGeom>
            <a:solidFill>
              <a:srgbClr val="CD4E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527561" y="0"/>
              <a:ext cx="97965" cy="979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985" y="0"/>
                    <a:pt x="0" y="4777"/>
                    <a:pt x="0" y="10800"/>
                  </a:cubicBezTo>
                  <a:cubicBezTo>
                    <a:pt x="0" y="16615"/>
                    <a:pt x="4985" y="21600"/>
                    <a:pt x="10800" y="21600"/>
                  </a:cubicBezTo>
                  <a:cubicBezTo>
                    <a:pt x="16823" y="21600"/>
                    <a:pt x="21600" y="16615"/>
                    <a:pt x="21600" y="10800"/>
                  </a:cubicBezTo>
                  <a:cubicBezTo>
                    <a:pt x="21600" y="4777"/>
                    <a:pt x="16823" y="0"/>
                    <a:pt x="10800" y="0"/>
                  </a:cubicBezTo>
                  <a:close/>
                  <a:moveTo>
                    <a:pt x="10800" y="17238"/>
                  </a:moveTo>
                  <a:cubicBezTo>
                    <a:pt x="7269" y="17238"/>
                    <a:pt x="4362" y="14331"/>
                    <a:pt x="4362" y="10800"/>
                  </a:cubicBezTo>
                  <a:cubicBezTo>
                    <a:pt x="4362" y="7269"/>
                    <a:pt x="7269" y="4362"/>
                    <a:pt x="10800" y="4362"/>
                  </a:cubicBezTo>
                  <a:cubicBezTo>
                    <a:pt x="14331" y="4362"/>
                    <a:pt x="17238" y="7269"/>
                    <a:pt x="17238" y="10800"/>
                  </a:cubicBezTo>
                  <a:cubicBezTo>
                    <a:pt x="17238" y="14331"/>
                    <a:pt x="14331" y="17238"/>
                    <a:pt x="10800" y="17238"/>
                  </a:cubicBezTo>
                  <a:close/>
                </a:path>
              </a:pathLst>
            </a:custGeom>
            <a:solidFill>
              <a:srgbClr val="CD4E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156328" y="292703"/>
              <a:ext cx="78134" cy="781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930"/>
                  </a:moveTo>
                  <a:cubicBezTo>
                    <a:pt x="0" y="16916"/>
                    <a:pt x="4945" y="21600"/>
                    <a:pt x="10930" y="21600"/>
                  </a:cubicBezTo>
                  <a:cubicBezTo>
                    <a:pt x="16655" y="21600"/>
                    <a:pt x="21600" y="16916"/>
                    <a:pt x="21600" y="10930"/>
                  </a:cubicBezTo>
                  <a:cubicBezTo>
                    <a:pt x="21600" y="4945"/>
                    <a:pt x="16655" y="0"/>
                    <a:pt x="10930" y="0"/>
                  </a:cubicBezTo>
                  <a:cubicBezTo>
                    <a:pt x="4945" y="0"/>
                    <a:pt x="0" y="4945"/>
                    <a:pt x="0" y="10930"/>
                  </a:cubicBezTo>
                  <a:close/>
                  <a:moveTo>
                    <a:pt x="10930" y="5465"/>
                  </a:moveTo>
                  <a:cubicBezTo>
                    <a:pt x="13793" y="5465"/>
                    <a:pt x="16135" y="7807"/>
                    <a:pt x="16135" y="10930"/>
                  </a:cubicBezTo>
                  <a:cubicBezTo>
                    <a:pt x="16135" y="13793"/>
                    <a:pt x="13793" y="16395"/>
                    <a:pt x="10930" y="16395"/>
                  </a:cubicBezTo>
                  <a:cubicBezTo>
                    <a:pt x="7807" y="16395"/>
                    <a:pt x="5465" y="13793"/>
                    <a:pt x="5465" y="10930"/>
                  </a:cubicBezTo>
                  <a:cubicBezTo>
                    <a:pt x="5465" y="7807"/>
                    <a:pt x="7807" y="5465"/>
                    <a:pt x="10930" y="5465"/>
                  </a:cubicBezTo>
                  <a:close/>
                </a:path>
              </a:pathLst>
            </a:custGeom>
            <a:solidFill>
              <a:srgbClr val="CD4E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234461" y="430329"/>
              <a:ext cx="39663" cy="38473"/>
            </a:xfrm>
            <a:prstGeom prst="ellipse">
              <a:avLst/>
            </a:prstGeom>
            <a:solidFill>
              <a:srgbClr val="CD4E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547392" y="136436"/>
              <a:ext cx="39265" cy="39663"/>
            </a:xfrm>
            <a:prstGeom prst="ellipse">
              <a:avLst/>
            </a:prstGeom>
            <a:solidFill>
              <a:srgbClr val="CD4E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15"/>
          <p:cNvGrpSpPr/>
          <p:nvPr/>
        </p:nvGrpSpPr>
        <p:grpSpPr>
          <a:xfrm>
            <a:off x="8288963" y="1801853"/>
            <a:ext cx="497464" cy="497463"/>
            <a:chOff x="0" y="0"/>
            <a:chExt cx="497462" cy="497462"/>
          </a:xfrm>
        </p:grpSpPr>
        <p:sp>
          <p:nvSpPr>
            <p:cNvPr id="376" name="Google Shape;376;p15"/>
            <p:cNvSpPr/>
            <p:nvPr/>
          </p:nvSpPr>
          <p:spPr>
            <a:xfrm>
              <a:off x="0" y="0"/>
              <a:ext cx="497462" cy="4974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548" y="8556"/>
                  </a:moveTo>
                  <a:cubicBezTo>
                    <a:pt x="18444" y="8135"/>
                    <a:pt x="18444" y="8135"/>
                    <a:pt x="18444" y="8135"/>
                  </a:cubicBezTo>
                  <a:cubicBezTo>
                    <a:pt x="18374" y="7855"/>
                    <a:pt x="18234" y="7574"/>
                    <a:pt x="18094" y="7294"/>
                  </a:cubicBezTo>
                  <a:cubicBezTo>
                    <a:pt x="19286" y="5540"/>
                    <a:pt x="19286" y="5540"/>
                    <a:pt x="19286" y="5540"/>
                  </a:cubicBezTo>
                  <a:cubicBezTo>
                    <a:pt x="19636" y="4979"/>
                    <a:pt x="19566" y="4278"/>
                    <a:pt x="19075" y="3787"/>
                  </a:cubicBezTo>
                  <a:cubicBezTo>
                    <a:pt x="17813" y="2525"/>
                    <a:pt x="17813" y="2525"/>
                    <a:pt x="17813" y="2525"/>
                  </a:cubicBezTo>
                  <a:cubicBezTo>
                    <a:pt x="17532" y="2244"/>
                    <a:pt x="17182" y="2104"/>
                    <a:pt x="16831" y="2104"/>
                  </a:cubicBezTo>
                  <a:cubicBezTo>
                    <a:pt x="16551" y="2104"/>
                    <a:pt x="16340" y="2174"/>
                    <a:pt x="16060" y="2314"/>
                  </a:cubicBezTo>
                  <a:cubicBezTo>
                    <a:pt x="14306" y="3506"/>
                    <a:pt x="14306" y="3506"/>
                    <a:pt x="14306" y="3506"/>
                  </a:cubicBezTo>
                  <a:cubicBezTo>
                    <a:pt x="14026" y="3366"/>
                    <a:pt x="13745" y="3226"/>
                    <a:pt x="13465" y="3156"/>
                  </a:cubicBezTo>
                  <a:cubicBezTo>
                    <a:pt x="13044" y="1052"/>
                    <a:pt x="13044" y="1052"/>
                    <a:pt x="13044" y="1052"/>
                  </a:cubicBezTo>
                  <a:cubicBezTo>
                    <a:pt x="12904" y="421"/>
                    <a:pt x="12343" y="0"/>
                    <a:pt x="11712" y="0"/>
                  </a:cubicBezTo>
                  <a:cubicBezTo>
                    <a:pt x="9888" y="0"/>
                    <a:pt x="9888" y="0"/>
                    <a:pt x="9888" y="0"/>
                  </a:cubicBezTo>
                  <a:cubicBezTo>
                    <a:pt x="9257" y="0"/>
                    <a:pt x="8696" y="421"/>
                    <a:pt x="8556" y="1052"/>
                  </a:cubicBezTo>
                  <a:cubicBezTo>
                    <a:pt x="8135" y="3156"/>
                    <a:pt x="8135" y="3156"/>
                    <a:pt x="8135" y="3156"/>
                  </a:cubicBezTo>
                  <a:cubicBezTo>
                    <a:pt x="7855" y="3226"/>
                    <a:pt x="7574" y="3366"/>
                    <a:pt x="7294" y="3506"/>
                  </a:cubicBezTo>
                  <a:cubicBezTo>
                    <a:pt x="5540" y="2314"/>
                    <a:pt x="5540" y="2314"/>
                    <a:pt x="5540" y="2314"/>
                  </a:cubicBezTo>
                  <a:cubicBezTo>
                    <a:pt x="5260" y="2174"/>
                    <a:pt x="5049" y="2104"/>
                    <a:pt x="4769" y="2104"/>
                  </a:cubicBezTo>
                  <a:cubicBezTo>
                    <a:pt x="4418" y="2104"/>
                    <a:pt x="4068" y="2244"/>
                    <a:pt x="3787" y="2525"/>
                  </a:cubicBezTo>
                  <a:cubicBezTo>
                    <a:pt x="2525" y="3787"/>
                    <a:pt x="2525" y="3787"/>
                    <a:pt x="2525" y="3787"/>
                  </a:cubicBezTo>
                  <a:cubicBezTo>
                    <a:pt x="2034" y="4278"/>
                    <a:pt x="1964" y="4979"/>
                    <a:pt x="2314" y="5540"/>
                  </a:cubicBezTo>
                  <a:cubicBezTo>
                    <a:pt x="3506" y="7294"/>
                    <a:pt x="3506" y="7294"/>
                    <a:pt x="3506" y="7294"/>
                  </a:cubicBezTo>
                  <a:cubicBezTo>
                    <a:pt x="3366" y="7574"/>
                    <a:pt x="3226" y="7855"/>
                    <a:pt x="3156" y="8135"/>
                  </a:cubicBezTo>
                  <a:cubicBezTo>
                    <a:pt x="1052" y="8556"/>
                    <a:pt x="1052" y="8556"/>
                    <a:pt x="1052" y="8556"/>
                  </a:cubicBezTo>
                  <a:cubicBezTo>
                    <a:pt x="421" y="8696"/>
                    <a:pt x="0" y="9257"/>
                    <a:pt x="0" y="9888"/>
                  </a:cubicBezTo>
                  <a:cubicBezTo>
                    <a:pt x="0" y="11712"/>
                    <a:pt x="0" y="11712"/>
                    <a:pt x="0" y="11712"/>
                  </a:cubicBezTo>
                  <a:cubicBezTo>
                    <a:pt x="0" y="12343"/>
                    <a:pt x="421" y="12904"/>
                    <a:pt x="1052" y="13044"/>
                  </a:cubicBezTo>
                  <a:cubicBezTo>
                    <a:pt x="3156" y="13465"/>
                    <a:pt x="3156" y="13465"/>
                    <a:pt x="3156" y="13465"/>
                  </a:cubicBezTo>
                  <a:cubicBezTo>
                    <a:pt x="3226" y="13745"/>
                    <a:pt x="3366" y="14026"/>
                    <a:pt x="3506" y="14306"/>
                  </a:cubicBezTo>
                  <a:cubicBezTo>
                    <a:pt x="2314" y="16060"/>
                    <a:pt x="2314" y="16060"/>
                    <a:pt x="2314" y="16060"/>
                  </a:cubicBezTo>
                  <a:cubicBezTo>
                    <a:pt x="1964" y="16621"/>
                    <a:pt x="2034" y="17322"/>
                    <a:pt x="2525" y="17813"/>
                  </a:cubicBezTo>
                  <a:cubicBezTo>
                    <a:pt x="3787" y="19075"/>
                    <a:pt x="3787" y="19075"/>
                    <a:pt x="3787" y="19075"/>
                  </a:cubicBezTo>
                  <a:cubicBezTo>
                    <a:pt x="4068" y="19356"/>
                    <a:pt x="4418" y="19496"/>
                    <a:pt x="4769" y="19496"/>
                  </a:cubicBezTo>
                  <a:cubicBezTo>
                    <a:pt x="5049" y="19496"/>
                    <a:pt x="5260" y="19426"/>
                    <a:pt x="5540" y="19286"/>
                  </a:cubicBezTo>
                  <a:cubicBezTo>
                    <a:pt x="7294" y="18094"/>
                    <a:pt x="7294" y="18094"/>
                    <a:pt x="7294" y="18094"/>
                  </a:cubicBezTo>
                  <a:cubicBezTo>
                    <a:pt x="7574" y="18234"/>
                    <a:pt x="7855" y="18374"/>
                    <a:pt x="8135" y="18444"/>
                  </a:cubicBezTo>
                  <a:cubicBezTo>
                    <a:pt x="8556" y="20548"/>
                    <a:pt x="8556" y="20548"/>
                    <a:pt x="8556" y="20548"/>
                  </a:cubicBezTo>
                  <a:cubicBezTo>
                    <a:pt x="8696" y="21179"/>
                    <a:pt x="9257" y="21600"/>
                    <a:pt x="9888" y="21600"/>
                  </a:cubicBezTo>
                  <a:cubicBezTo>
                    <a:pt x="11712" y="21600"/>
                    <a:pt x="11712" y="21600"/>
                    <a:pt x="11712" y="21600"/>
                  </a:cubicBezTo>
                  <a:cubicBezTo>
                    <a:pt x="12343" y="21600"/>
                    <a:pt x="12904" y="21179"/>
                    <a:pt x="13044" y="20548"/>
                  </a:cubicBezTo>
                  <a:cubicBezTo>
                    <a:pt x="13465" y="18444"/>
                    <a:pt x="13465" y="18444"/>
                    <a:pt x="13465" y="18444"/>
                  </a:cubicBezTo>
                  <a:cubicBezTo>
                    <a:pt x="13745" y="18374"/>
                    <a:pt x="14026" y="18234"/>
                    <a:pt x="14306" y="18094"/>
                  </a:cubicBezTo>
                  <a:cubicBezTo>
                    <a:pt x="16060" y="19286"/>
                    <a:pt x="16060" y="19286"/>
                    <a:pt x="16060" y="19286"/>
                  </a:cubicBezTo>
                  <a:cubicBezTo>
                    <a:pt x="16340" y="19426"/>
                    <a:pt x="16551" y="19496"/>
                    <a:pt x="16831" y="19496"/>
                  </a:cubicBezTo>
                  <a:cubicBezTo>
                    <a:pt x="17182" y="19496"/>
                    <a:pt x="17532" y="19356"/>
                    <a:pt x="17813" y="19075"/>
                  </a:cubicBezTo>
                  <a:cubicBezTo>
                    <a:pt x="19075" y="17813"/>
                    <a:pt x="19075" y="17813"/>
                    <a:pt x="19075" y="17813"/>
                  </a:cubicBezTo>
                  <a:cubicBezTo>
                    <a:pt x="19566" y="17322"/>
                    <a:pt x="19636" y="16621"/>
                    <a:pt x="19286" y="16060"/>
                  </a:cubicBezTo>
                  <a:cubicBezTo>
                    <a:pt x="18094" y="14306"/>
                    <a:pt x="18094" y="14306"/>
                    <a:pt x="18094" y="14306"/>
                  </a:cubicBezTo>
                  <a:cubicBezTo>
                    <a:pt x="18234" y="14026"/>
                    <a:pt x="18374" y="13745"/>
                    <a:pt x="18444" y="13465"/>
                  </a:cubicBezTo>
                  <a:cubicBezTo>
                    <a:pt x="20548" y="13044"/>
                    <a:pt x="20548" y="13044"/>
                    <a:pt x="20548" y="13044"/>
                  </a:cubicBezTo>
                  <a:cubicBezTo>
                    <a:pt x="21179" y="12904"/>
                    <a:pt x="21600" y="12343"/>
                    <a:pt x="21600" y="11712"/>
                  </a:cubicBezTo>
                  <a:cubicBezTo>
                    <a:pt x="21600" y="9888"/>
                    <a:pt x="21600" y="9888"/>
                    <a:pt x="21600" y="9888"/>
                  </a:cubicBezTo>
                  <a:cubicBezTo>
                    <a:pt x="21600" y="9257"/>
                    <a:pt x="21179" y="8696"/>
                    <a:pt x="20548" y="8556"/>
                  </a:cubicBezTo>
                  <a:close/>
                  <a:moveTo>
                    <a:pt x="18164" y="12132"/>
                  </a:moveTo>
                  <a:cubicBezTo>
                    <a:pt x="17743" y="12203"/>
                    <a:pt x="17322" y="12553"/>
                    <a:pt x="17182" y="13044"/>
                  </a:cubicBezTo>
                  <a:cubicBezTo>
                    <a:pt x="17112" y="13255"/>
                    <a:pt x="16971" y="13535"/>
                    <a:pt x="16901" y="13745"/>
                  </a:cubicBezTo>
                  <a:cubicBezTo>
                    <a:pt x="16691" y="14166"/>
                    <a:pt x="16691" y="14657"/>
                    <a:pt x="16971" y="15078"/>
                  </a:cubicBezTo>
                  <a:cubicBezTo>
                    <a:pt x="18164" y="16831"/>
                    <a:pt x="18164" y="16831"/>
                    <a:pt x="18164" y="16831"/>
                  </a:cubicBezTo>
                  <a:cubicBezTo>
                    <a:pt x="16831" y="18164"/>
                    <a:pt x="16831" y="18164"/>
                    <a:pt x="16831" y="18164"/>
                  </a:cubicBezTo>
                  <a:cubicBezTo>
                    <a:pt x="15078" y="16971"/>
                    <a:pt x="15078" y="16971"/>
                    <a:pt x="15078" y="16971"/>
                  </a:cubicBezTo>
                  <a:cubicBezTo>
                    <a:pt x="14868" y="16831"/>
                    <a:pt x="14587" y="16761"/>
                    <a:pt x="14306" y="16761"/>
                  </a:cubicBezTo>
                  <a:cubicBezTo>
                    <a:pt x="14096" y="16761"/>
                    <a:pt x="13956" y="16761"/>
                    <a:pt x="13745" y="16901"/>
                  </a:cubicBezTo>
                  <a:cubicBezTo>
                    <a:pt x="13535" y="16971"/>
                    <a:pt x="13255" y="17112"/>
                    <a:pt x="13044" y="17182"/>
                  </a:cubicBezTo>
                  <a:cubicBezTo>
                    <a:pt x="12553" y="17322"/>
                    <a:pt x="12203" y="17743"/>
                    <a:pt x="12132" y="18164"/>
                  </a:cubicBezTo>
                  <a:cubicBezTo>
                    <a:pt x="11712" y="20268"/>
                    <a:pt x="11712" y="20268"/>
                    <a:pt x="11712" y="20268"/>
                  </a:cubicBezTo>
                  <a:cubicBezTo>
                    <a:pt x="9888" y="20268"/>
                    <a:pt x="9888" y="20268"/>
                    <a:pt x="9888" y="20268"/>
                  </a:cubicBezTo>
                  <a:cubicBezTo>
                    <a:pt x="9468" y="18164"/>
                    <a:pt x="9468" y="18164"/>
                    <a:pt x="9468" y="18164"/>
                  </a:cubicBezTo>
                  <a:cubicBezTo>
                    <a:pt x="9397" y="17743"/>
                    <a:pt x="9047" y="17322"/>
                    <a:pt x="8556" y="17182"/>
                  </a:cubicBezTo>
                  <a:cubicBezTo>
                    <a:pt x="8345" y="17112"/>
                    <a:pt x="8065" y="16971"/>
                    <a:pt x="7855" y="16901"/>
                  </a:cubicBezTo>
                  <a:cubicBezTo>
                    <a:pt x="7644" y="16761"/>
                    <a:pt x="7504" y="16761"/>
                    <a:pt x="7294" y="16761"/>
                  </a:cubicBezTo>
                  <a:cubicBezTo>
                    <a:pt x="7013" y="16761"/>
                    <a:pt x="6732" y="16831"/>
                    <a:pt x="6522" y="16971"/>
                  </a:cubicBezTo>
                  <a:cubicBezTo>
                    <a:pt x="4769" y="18164"/>
                    <a:pt x="4769" y="18164"/>
                    <a:pt x="4769" y="18164"/>
                  </a:cubicBezTo>
                  <a:cubicBezTo>
                    <a:pt x="3436" y="16831"/>
                    <a:pt x="3436" y="16831"/>
                    <a:pt x="3436" y="16831"/>
                  </a:cubicBezTo>
                  <a:cubicBezTo>
                    <a:pt x="4629" y="15078"/>
                    <a:pt x="4629" y="15078"/>
                    <a:pt x="4629" y="15078"/>
                  </a:cubicBezTo>
                  <a:cubicBezTo>
                    <a:pt x="4909" y="14657"/>
                    <a:pt x="4909" y="14166"/>
                    <a:pt x="4699" y="13745"/>
                  </a:cubicBezTo>
                  <a:cubicBezTo>
                    <a:pt x="4629" y="13535"/>
                    <a:pt x="4488" y="13255"/>
                    <a:pt x="4418" y="13044"/>
                  </a:cubicBezTo>
                  <a:cubicBezTo>
                    <a:pt x="4278" y="12553"/>
                    <a:pt x="3857" y="12203"/>
                    <a:pt x="3436" y="12132"/>
                  </a:cubicBezTo>
                  <a:cubicBezTo>
                    <a:pt x="1332" y="11712"/>
                    <a:pt x="1332" y="11712"/>
                    <a:pt x="1332" y="11712"/>
                  </a:cubicBezTo>
                  <a:cubicBezTo>
                    <a:pt x="1332" y="9888"/>
                    <a:pt x="1332" y="9888"/>
                    <a:pt x="1332" y="9888"/>
                  </a:cubicBezTo>
                  <a:cubicBezTo>
                    <a:pt x="3436" y="9468"/>
                    <a:pt x="3436" y="9468"/>
                    <a:pt x="3436" y="9468"/>
                  </a:cubicBezTo>
                  <a:cubicBezTo>
                    <a:pt x="3857" y="9397"/>
                    <a:pt x="4278" y="9047"/>
                    <a:pt x="4418" y="8556"/>
                  </a:cubicBezTo>
                  <a:cubicBezTo>
                    <a:pt x="4488" y="8345"/>
                    <a:pt x="4629" y="8065"/>
                    <a:pt x="4699" y="7855"/>
                  </a:cubicBezTo>
                  <a:cubicBezTo>
                    <a:pt x="4909" y="7434"/>
                    <a:pt x="4909" y="6943"/>
                    <a:pt x="4629" y="6522"/>
                  </a:cubicBezTo>
                  <a:cubicBezTo>
                    <a:pt x="3436" y="4769"/>
                    <a:pt x="3436" y="4769"/>
                    <a:pt x="3436" y="4769"/>
                  </a:cubicBezTo>
                  <a:cubicBezTo>
                    <a:pt x="4769" y="3436"/>
                    <a:pt x="4769" y="3436"/>
                    <a:pt x="4769" y="3436"/>
                  </a:cubicBezTo>
                  <a:cubicBezTo>
                    <a:pt x="6522" y="4629"/>
                    <a:pt x="6522" y="4629"/>
                    <a:pt x="6522" y="4629"/>
                  </a:cubicBezTo>
                  <a:cubicBezTo>
                    <a:pt x="6732" y="4769"/>
                    <a:pt x="7013" y="4839"/>
                    <a:pt x="7294" y="4839"/>
                  </a:cubicBezTo>
                  <a:cubicBezTo>
                    <a:pt x="7504" y="4839"/>
                    <a:pt x="7644" y="4839"/>
                    <a:pt x="7855" y="4699"/>
                  </a:cubicBezTo>
                  <a:cubicBezTo>
                    <a:pt x="8065" y="4629"/>
                    <a:pt x="8345" y="4488"/>
                    <a:pt x="8556" y="4418"/>
                  </a:cubicBezTo>
                  <a:cubicBezTo>
                    <a:pt x="9047" y="4278"/>
                    <a:pt x="9397" y="3857"/>
                    <a:pt x="9468" y="3436"/>
                  </a:cubicBezTo>
                  <a:cubicBezTo>
                    <a:pt x="9888" y="1332"/>
                    <a:pt x="9888" y="1332"/>
                    <a:pt x="9888" y="1332"/>
                  </a:cubicBezTo>
                  <a:cubicBezTo>
                    <a:pt x="11712" y="1332"/>
                    <a:pt x="11712" y="1332"/>
                    <a:pt x="11712" y="1332"/>
                  </a:cubicBezTo>
                  <a:cubicBezTo>
                    <a:pt x="12132" y="3436"/>
                    <a:pt x="12132" y="3436"/>
                    <a:pt x="12132" y="3436"/>
                  </a:cubicBezTo>
                  <a:cubicBezTo>
                    <a:pt x="12203" y="3857"/>
                    <a:pt x="12553" y="4278"/>
                    <a:pt x="13044" y="4418"/>
                  </a:cubicBezTo>
                  <a:cubicBezTo>
                    <a:pt x="13255" y="4488"/>
                    <a:pt x="13535" y="4629"/>
                    <a:pt x="13745" y="4699"/>
                  </a:cubicBezTo>
                  <a:cubicBezTo>
                    <a:pt x="13956" y="4839"/>
                    <a:pt x="14096" y="4839"/>
                    <a:pt x="14306" y="4839"/>
                  </a:cubicBezTo>
                  <a:cubicBezTo>
                    <a:pt x="14587" y="4839"/>
                    <a:pt x="14868" y="4769"/>
                    <a:pt x="15078" y="4629"/>
                  </a:cubicBezTo>
                  <a:cubicBezTo>
                    <a:pt x="16831" y="3436"/>
                    <a:pt x="16831" y="3436"/>
                    <a:pt x="16831" y="3436"/>
                  </a:cubicBezTo>
                  <a:cubicBezTo>
                    <a:pt x="18164" y="4769"/>
                    <a:pt x="18164" y="4769"/>
                    <a:pt x="18164" y="4769"/>
                  </a:cubicBezTo>
                  <a:cubicBezTo>
                    <a:pt x="16971" y="6522"/>
                    <a:pt x="16971" y="6522"/>
                    <a:pt x="16971" y="6522"/>
                  </a:cubicBezTo>
                  <a:cubicBezTo>
                    <a:pt x="16691" y="6943"/>
                    <a:pt x="16691" y="7434"/>
                    <a:pt x="16901" y="7855"/>
                  </a:cubicBezTo>
                  <a:cubicBezTo>
                    <a:pt x="16971" y="8065"/>
                    <a:pt x="17112" y="8345"/>
                    <a:pt x="17182" y="8556"/>
                  </a:cubicBezTo>
                  <a:cubicBezTo>
                    <a:pt x="17322" y="9047"/>
                    <a:pt x="17743" y="9397"/>
                    <a:pt x="18164" y="9468"/>
                  </a:cubicBezTo>
                  <a:cubicBezTo>
                    <a:pt x="20268" y="9888"/>
                    <a:pt x="20268" y="9888"/>
                    <a:pt x="20268" y="9888"/>
                  </a:cubicBezTo>
                  <a:cubicBezTo>
                    <a:pt x="20268" y="11712"/>
                    <a:pt x="20268" y="11712"/>
                    <a:pt x="20268" y="11712"/>
                  </a:cubicBezTo>
                  <a:lnTo>
                    <a:pt x="18164" y="12132"/>
                  </a:lnTo>
                  <a:close/>
                </a:path>
              </a:pathLst>
            </a:custGeom>
            <a:solidFill>
              <a:srgbClr val="DF68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140779" y="140778"/>
              <a:ext cx="215906" cy="2159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close/>
                  <a:moveTo>
                    <a:pt x="10800" y="20310"/>
                  </a:moveTo>
                  <a:cubicBezTo>
                    <a:pt x="5481" y="20310"/>
                    <a:pt x="1290" y="16119"/>
                    <a:pt x="1290" y="10800"/>
                  </a:cubicBezTo>
                  <a:cubicBezTo>
                    <a:pt x="1290" y="5481"/>
                    <a:pt x="5481" y="1290"/>
                    <a:pt x="10800" y="1290"/>
                  </a:cubicBezTo>
                  <a:cubicBezTo>
                    <a:pt x="16119" y="1290"/>
                    <a:pt x="20310" y="5481"/>
                    <a:pt x="20310" y="10800"/>
                  </a:cubicBezTo>
                  <a:cubicBezTo>
                    <a:pt x="20310" y="16119"/>
                    <a:pt x="16119" y="20310"/>
                    <a:pt x="10800" y="20310"/>
                  </a:cubicBezTo>
                  <a:close/>
                </a:path>
              </a:pathLst>
            </a:custGeom>
            <a:solidFill>
              <a:srgbClr val="DF68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187479" y="186125"/>
              <a:ext cx="124535" cy="1238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60" y="0"/>
                  </a:moveTo>
                  <a:cubicBezTo>
                    <a:pt x="4769" y="0"/>
                    <a:pt x="0" y="5049"/>
                    <a:pt x="0" y="10940"/>
                  </a:cubicBezTo>
                  <a:cubicBezTo>
                    <a:pt x="0" y="16831"/>
                    <a:pt x="4769" y="21600"/>
                    <a:pt x="10660" y="21600"/>
                  </a:cubicBezTo>
                  <a:cubicBezTo>
                    <a:pt x="16551" y="21600"/>
                    <a:pt x="21600" y="16831"/>
                    <a:pt x="21600" y="10940"/>
                  </a:cubicBezTo>
                  <a:cubicBezTo>
                    <a:pt x="21600" y="5049"/>
                    <a:pt x="16551" y="0"/>
                    <a:pt x="10660" y="0"/>
                  </a:cubicBezTo>
                  <a:close/>
                  <a:moveTo>
                    <a:pt x="10660" y="19075"/>
                  </a:moveTo>
                  <a:cubicBezTo>
                    <a:pt x="6171" y="19075"/>
                    <a:pt x="2525" y="15429"/>
                    <a:pt x="2525" y="10940"/>
                  </a:cubicBezTo>
                  <a:cubicBezTo>
                    <a:pt x="2525" y="6452"/>
                    <a:pt x="6171" y="2805"/>
                    <a:pt x="10660" y="2805"/>
                  </a:cubicBezTo>
                  <a:cubicBezTo>
                    <a:pt x="15148" y="2805"/>
                    <a:pt x="18795" y="6452"/>
                    <a:pt x="18795" y="10940"/>
                  </a:cubicBezTo>
                  <a:cubicBezTo>
                    <a:pt x="18795" y="15429"/>
                    <a:pt x="15148" y="19075"/>
                    <a:pt x="10660" y="19075"/>
                  </a:cubicBezTo>
                  <a:close/>
                </a:path>
              </a:pathLst>
            </a:custGeom>
            <a:solidFill>
              <a:srgbClr val="DF68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" name="Google Shape;379;p15"/>
          <p:cNvGrpSpPr/>
          <p:nvPr/>
        </p:nvGrpSpPr>
        <p:grpSpPr>
          <a:xfrm>
            <a:off x="10040190" y="1796981"/>
            <a:ext cx="617517" cy="502335"/>
            <a:chOff x="0" y="0"/>
            <a:chExt cx="617516" cy="502334"/>
          </a:xfrm>
        </p:grpSpPr>
        <p:sp>
          <p:nvSpPr>
            <p:cNvPr id="380" name="Google Shape;380;p15"/>
            <p:cNvSpPr/>
            <p:nvPr/>
          </p:nvSpPr>
          <p:spPr>
            <a:xfrm>
              <a:off x="424701" y="154759"/>
              <a:ext cx="115690" cy="15425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125" y="1181"/>
                  </a:moveTo>
                  <a:cubicBezTo>
                    <a:pt x="9450" y="506"/>
                    <a:pt x="8325" y="0"/>
                    <a:pt x="7200" y="0"/>
                  </a:cubicBezTo>
                  <a:cubicBezTo>
                    <a:pt x="3600" y="0"/>
                    <a:pt x="3600" y="0"/>
                    <a:pt x="3600" y="0"/>
                  </a:cubicBezTo>
                  <a:cubicBezTo>
                    <a:pt x="1575" y="0"/>
                    <a:pt x="0" y="1181"/>
                    <a:pt x="0" y="2700"/>
                  </a:cubicBezTo>
                  <a:cubicBezTo>
                    <a:pt x="0" y="18900"/>
                    <a:pt x="0" y="18900"/>
                    <a:pt x="0" y="18900"/>
                  </a:cubicBezTo>
                  <a:cubicBezTo>
                    <a:pt x="0" y="20419"/>
                    <a:pt x="1575" y="21600"/>
                    <a:pt x="3600" y="21600"/>
                  </a:cubicBezTo>
                  <a:cubicBezTo>
                    <a:pt x="18000" y="21600"/>
                    <a:pt x="18000" y="21600"/>
                    <a:pt x="18000" y="21600"/>
                  </a:cubicBezTo>
                  <a:cubicBezTo>
                    <a:pt x="20025" y="21600"/>
                    <a:pt x="21600" y="20419"/>
                    <a:pt x="21600" y="18900"/>
                  </a:cubicBezTo>
                  <a:cubicBezTo>
                    <a:pt x="21600" y="14850"/>
                    <a:pt x="21600" y="14850"/>
                    <a:pt x="21600" y="14850"/>
                  </a:cubicBezTo>
                  <a:cubicBezTo>
                    <a:pt x="21600" y="14344"/>
                    <a:pt x="21375" y="13838"/>
                    <a:pt x="20925" y="13331"/>
                  </a:cubicBezTo>
                  <a:lnTo>
                    <a:pt x="10125" y="1181"/>
                  </a:lnTo>
                  <a:close/>
                  <a:moveTo>
                    <a:pt x="18000" y="18900"/>
                  </a:moveTo>
                  <a:cubicBezTo>
                    <a:pt x="3600" y="18900"/>
                    <a:pt x="3600" y="18900"/>
                    <a:pt x="3600" y="18900"/>
                  </a:cubicBezTo>
                  <a:cubicBezTo>
                    <a:pt x="3600" y="2700"/>
                    <a:pt x="3600" y="2700"/>
                    <a:pt x="3600" y="2700"/>
                  </a:cubicBezTo>
                  <a:cubicBezTo>
                    <a:pt x="7200" y="2700"/>
                    <a:pt x="7200" y="2700"/>
                    <a:pt x="7200" y="2700"/>
                  </a:cubicBezTo>
                  <a:cubicBezTo>
                    <a:pt x="18000" y="14850"/>
                    <a:pt x="18000" y="14850"/>
                    <a:pt x="18000" y="14850"/>
                  </a:cubicBezTo>
                  <a:lnTo>
                    <a:pt x="18000" y="18900"/>
                  </a:lnTo>
                  <a:close/>
                </a:path>
              </a:pathLst>
            </a:custGeom>
            <a:solidFill>
              <a:srgbClr val="EA9D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0" y="0"/>
              <a:ext cx="617516" cy="5023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62" y="10229"/>
                  </a:moveTo>
                  <a:cubicBezTo>
                    <a:pt x="18562" y="5244"/>
                    <a:pt x="18562" y="5244"/>
                    <a:pt x="18562" y="5244"/>
                  </a:cubicBezTo>
                  <a:cubicBezTo>
                    <a:pt x="18183" y="4569"/>
                    <a:pt x="17550" y="4154"/>
                    <a:pt x="16875" y="4154"/>
                  </a:cubicBezTo>
                  <a:cubicBezTo>
                    <a:pt x="14175" y="4154"/>
                    <a:pt x="14175" y="4154"/>
                    <a:pt x="14175" y="4154"/>
                  </a:cubicBezTo>
                  <a:cubicBezTo>
                    <a:pt x="14175" y="2492"/>
                    <a:pt x="14175" y="2492"/>
                    <a:pt x="14175" y="2492"/>
                  </a:cubicBezTo>
                  <a:cubicBezTo>
                    <a:pt x="14175" y="1142"/>
                    <a:pt x="13247" y="0"/>
                    <a:pt x="12150" y="0"/>
                  </a:cubicBezTo>
                  <a:cubicBezTo>
                    <a:pt x="2025" y="0"/>
                    <a:pt x="2025" y="0"/>
                    <a:pt x="2025" y="0"/>
                  </a:cubicBezTo>
                  <a:cubicBezTo>
                    <a:pt x="928" y="0"/>
                    <a:pt x="0" y="1142"/>
                    <a:pt x="0" y="2492"/>
                  </a:cubicBezTo>
                  <a:cubicBezTo>
                    <a:pt x="0" y="11631"/>
                    <a:pt x="0" y="11631"/>
                    <a:pt x="0" y="11631"/>
                  </a:cubicBezTo>
                  <a:cubicBezTo>
                    <a:pt x="0" y="12981"/>
                    <a:pt x="928" y="14123"/>
                    <a:pt x="2025" y="14123"/>
                  </a:cubicBezTo>
                  <a:cubicBezTo>
                    <a:pt x="2025" y="14123"/>
                    <a:pt x="2025" y="14123"/>
                    <a:pt x="2025" y="14123"/>
                  </a:cubicBezTo>
                  <a:cubicBezTo>
                    <a:pt x="2025" y="16615"/>
                    <a:pt x="2025" y="16615"/>
                    <a:pt x="2025" y="16615"/>
                  </a:cubicBezTo>
                  <a:cubicBezTo>
                    <a:pt x="2025" y="17965"/>
                    <a:pt x="2953" y="19108"/>
                    <a:pt x="4050" y="19108"/>
                  </a:cubicBezTo>
                  <a:cubicBezTo>
                    <a:pt x="4809" y="19108"/>
                    <a:pt x="4809" y="19108"/>
                    <a:pt x="4809" y="19108"/>
                  </a:cubicBezTo>
                  <a:cubicBezTo>
                    <a:pt x="5105" y="20562"/>
                    <a:pt x="6159" y="21600"/>
                    <a:pt x="7425" y="21600"/>
                  </a:cubicBezTo>
                  <a:cubicBezTo>
                    <a:pt x="8691" y="21600"/>
                    <a:pt x="9745" y="20562"/>
                    <a:pt x="10041" y="19108"/>
                  </a:cubicBezTo>
                  <a:cubicBezTo>
                    <a:pt x="13584" y="19108"/>
                    <a:pt x="13584" y="19108"/>
                    <a:pt x="13584" y="19108"/>
                  </a:cubicBezTo>
                  <a:cubicBezTo>
                    <a:pt x="13880" y="20562"/>
                    <a:pt x="14934" y="21600"/>
                    <a:pt x="16200" y="21600"/>
                  </a:cubicBezTo>
                  <a:cubicBezTo>
                    <a:pt x="17466" y="21600"/>
                    <a:pt x="18520" y="20562"/>
                    <a:pt x="18816" y="19108"/>
                  </a:cubicBezTo>
                  <a:cubicBezTo>
                    <a:pt x="19575" y="19108"/>
                    <a:pt x="19575" y="19108"/>
                    <a:pt x="19575" y="19108"/>
                  </a:cubicBezTo>
                  <a:cubicBezTo>
                    <a:pt x="20672" y="19108"/>
                    <a:pt x="21600" y="17965"/>
                    <a:pt x="21600" y="16615"/>
                  </a:cubicBezTo>
                  <a:cubicBezTo>
                    <a:pt x="21600" y="11631"/>
                    <a:pt x="21600" y="11631"/>
                    <a:pt x="21600" y="11631"/>
                  </a:cubicBezTo>
                  <a:cubicBezTo>
                    <a:pt x="21600" y="11163"/>
                    <a:pt x="21473" y="10644"/>
                    <a:pt x="21262" y="10229"/>
                  </a:cubicBezTo>
                  <a:close/>
                  <a:moveTo>
                    <a:pt x="2025" y="12462"/>
                  </a:moveTo>
                  <a:cubicBezTo>
                    <a:pt x="1645" y="12462"/>
                    <a:pt x="1350" y="12098"/>
                    <a:pt x="1350" y="11631"/>
                  </a:cubicBezTo>
                  <a:cubicBezTo>
                    <a:pt x="1350" y="2492"/>
                    <a:pt x="1350" y="2492"/>
                    <a:pt x="1350" y="2492"/>
                  </a:cubicBezTo>
                  <a:cubicBezTo>
                    <a:pt x="1350" y="2025"/>
                    <a:pt x="1645" y="1662"/>
                    <a:pt x="2025" y="1662"/>
                  </a:cubicBezTo>
                  <a:cubicBezTo>
                    <a:pt x="12150" y="1662"/>
                    <a:pt x="12150" y="1662"/>
                    <a:pt x="12150" y="1662"/>
                  </a:cubicBezTo>
                  <a:cubicBezTo>
                    <a:pt x="12530" y="1662"/>
                    <a:pt x="12825" y="2025"/>
                    <a:pt x="12825" y="2492"/>
                  </a:cubicBezTo>
                  <a:cubicBezTo>
                    <a:pt x="12825" y="4154"/>
                    <a:pt x="12825" y="4154"/>
                    <a:pt x="12825" y="4154"/>
                  </a:cubicBezTo>
                  <a:cubicBezTo>
                    <a:pt x="12825" y="5815"/>
                    <a:pt x="12825" y="5815"/>
                    <a:pt x="12825" y="5815"/>
                  </a:cubicBezTo>
                  <a:cubicBezTo>
                    <a:pt x="12825" y="11631"/>
                    <a:pt x="12825" y="11631"/>
                    <a:pt x="12825" y="11631"/>
                  </a:cubicBezTo>
                  <a:cubicBezTo>
                    <a:pt x="12825" y="12098"/>
                    <a:pt x="12530" y="12462"/>
                    <a:pt x="12150" y="12462"/>
                  </a:cubicBezTo>
                  <a:lnTo>
                    <a:pt x="2025" y="12462"/>
                  </a:lnTo>
                  <a:close/>
                  <a:moveTo>
                    <a:pt x="7425" y="19938"/>
                  </a:moveTo>
                  <a:cubicBezTo>
                    <a:pt x="6666" y="19938"/>
                    <a:pt x="6075" y="19212"/>
                    <a:pt x="6075" y="18277"/>
                  </a:cubicBezTo>
                  <a:cubicBezTo>
                    <a:pt x="6075" y="17342"/>
                    <a:pt x="6666" y="16615"/>
                    <a:pt x="7425" y="16615"/>
                  </a:cubicBezTo>
                  <a:cubicBezTo>
                    <a:pt x="8184" y="16615"/>
                    <a:pt x="8775" y="17342"/>
                    <a:pt x="8775" y="18277"/>
                  </a:cubicBezTo>
                  <a:cubicBezTo>
                    <a:pt x="8775" y="19212"/>
                    <a:pt x="8184" y="19938"/>
                    <a:pt x="7425" y="19938"/>
                  </a:cubicBezTo>
                  <a:close/>
                  <a:moveTo>
                    <a:pt x="16200" y="19938"/>
                  </a:moveTo>
                  <a:cubicBezTo>
                    <a:pt x="15441" y="19938"/>
                    <a:pt x="14850" y="19212"/>
                    <a:pt x="14850" y="18277"/>
                  </a:cubicBezTo>
                  <a:cubicBezTo>
                    <a:pt x="14850" y="17342"/>
                    <a:pt x="15441" y="16615"/>
                    <a:pt x="16200" y="16615"/>
                  </a:cubicBezTo>
                  <a:cubicBezTo>
                    <a:pt x="16959" y="16615"/>
                    <a:pt x="17550" y="17342"/>
                    <a:pt x="17550" y="18277"/>
                  </a:cubicBezTo>
                  <a:cubicBezTo>
                    <a:pt x="17550" y="19212"/>
                    <a:pt x="16959" y="19938"/>
                    <a:pt x="16200" y="19938"/>
                  </a:cubicBezTo>
                  <a:close/>
                  <a:moveTo>
                    <a:pt x="20250" y="16615"/>
                  </a:moveTo>
                  <a:cubicBezTo>
                    <a:pt x="20250" y="17083"/>
                    <a:pt x="19955" y="17446"/>
                    <a:pt x="19575" y="17446"/>
                  </a:cubicBezTo>
                  <a:cubicBezTo>
                    <a:pt x="18816" y="17446"/>
                    <a:pt x="18816" y="17446"/>
                    <a:pt x="18816" y="17446"/>
                  </a:cubicBezTo>
                  <a:cubicBezTo>
                    <a:pt x="18520" y="15992"/>
                    <a:pt x="17466" y="14954"/>
                    <a:pt x="16200" y="14954"/>
                  </a:cubicBezTo>
                  <a:cubicBezTo>
                    <a:pt x="14934" y="14954"/>
                    <a:pt x="13880" y="15992"/>
                    <a:pt x="13584" y="17446"/>
                  </a:cubicBezTo>
                  <a:cubicBezTo>
                    <a:pt x="10041" y="17446"/>
                    <a:pt x="10041" y="17446"/>
                    <a:pt x="10041" y="17446"/>
                  </a:cubicBezTo>
                  <a:cubicBezTo>
                    <a:pt x="9745" y="15992"/>
                    <a:pt x="8691" y="14954"/>
                    <a:pt x="7425" y="14954"/>
                  </a:cubicBezTo>
                  <a:cubicBezTo>
                    <a:pt x="6159" y="14954"/>
                    <a:pt x="5105" y="15992"/>
                    <a:pt x="4809" y="17446"/>
                  </a:cubicBezTo>
                  <a:cubicBezTo>
                    <a:pt x="4050" y="17446"/>
                    <a:pt x="4050" y="17446"/>
                    <a:pt x="4050" y="17446"/>
                  </a:cubicBezTo>
                  <a:cubicBezTo>
                    <a:pt x="3670" y="17446"/>
                    <a:pt x="3375" y="17083"/>
                    <a:pt x="3375" y="16615"/>
                  </a:cubicBezTo>
                  <a:cubicBezTo>
                    <a:pt x="3375" y="14123"/>
                    <a:pt x="3375" y="14123"/>
                    <a:pt x="3375" y="14123"/>
                  </a:cubicBezTo>
                  <a:cubicBezTo>
                    <a:pt x="12150" y="14123"/>
                    <a:pt x="12150" y="14123"/>
                    <a:pt x="12150" y="14123"/>
                  </a:cubicBezTo>
                  <a:cubicBezTo>
                    <a:pt x="13247" y="14123"/>
                    <a:pt x="14175" y="12981"/>
                    <a:pt x="14175" y="11631"/>
                  </a:cubicBezTo>
                  <a:cubicBezTo>
                    <a:pt x="14175" y="5815"/>
                    <a:pt x="14175" y="5815"/>
                    <a:pt x="14175" y="5815"/>
                  </a:cubicBezTo>
                  <a:cubicBezTo>
                    <a:pt x="16875" y="5815"/>
                    <a:pt x="16875" y="5815"/>
                    <a:pt x="16875" y="5815"/>
                  </a:cubicBezTo>
                  <a:cubicBezTo>
                    <a:pt x="17086" y="5815"/>
                    <a:pt x="17297" y="5971"/>
                    <a:pt x="17423" y="6179"/>
                  </a:cubicBezTo>
                  <a:cubicBezTo>
                    <a:pt x="20123" y="11163"/>
                    <a:pt x="20123" y="11163"/>
                    <a:pt x="20123" y="11163"/>
                  </a:cubicBezTo>
                  <a:cubicBezTo>
                    <a:pt x="20208" y="11319"/>
                    <a:pt x="20250" y="11475"/>
                    <a:pt x="20250" y="11631"/>
                  </a:cubicBezTo>
                  <a:lnTo>
                    <a:pt x="20250" y="16615"/>
                  </a:lnTo>
                  <a:close/>
                </a:path>
              </a:pathLst>
            </a:custGeom>
            <a:solidFill>
              <a:srgbClr val="EA9D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p15"/>
          <p:cNvGrpSpPr/>
          <p:nvPr/>
        </p:nvGrpSpPr>
        <p:grpSpPr>
          <a:xfrm>
            <a:off x="4732744" y="3211793"/>
            <a:ext cx="208584" cy="1699529"/>
            <a:chOff x="4732744" y="3211793"/>
            <a:chExt cx="208584" cy="1699529"/>
          </a:xfrm>
        </p:grpSpPr>
        <p:sp>
          <p:nvSpPr>
            <p:cNvPr id="383" name="Google Shape;383;p15"/>
            <p:cNvSpPr txBox="1"/>
            <p:nvPr/>
          </p:nvSpPr>
          <p:spPr>
            <a:xfrm>
              <a:off x="4732744" y="3211793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 dirty="0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endParaRPr sz="14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4" name="Google Shape;384;p15"/>
            <p:cNvSpPr txBox="1"/>
            <p:nvPr/>
          </p:nvSpPr>
          <p:spPr>
            <a:xfrm>
              <a:off x="4741709" y="3668995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 dirty="0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</a:t>
              </a:r>
              <a:endParaRPr sz="14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6" name="Google Shape;386;p15"/>
            <p:cNvSpPr txBox="1"/>
            <p:nvPr/>
          </p:nvSpPr>
          <p:spPr>
            <a:xfrm>
              <a:off x="4753777" y="4618934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 dirty="0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</a:t>
              </a:r>
              <a:endParaRPr sz="14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7" name="Google Shape;387;p15"/>
            <p:cNvSpPr txBox="1"/>
            <p:nvPr/>
          </p:nvSpPr>
          <p:spPr>
            <a:xfrm>
              <a:off x="4750674" y="4153092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 dirty="0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</a:t>
              </a:r>
              <a:endParaRPr sz="14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88" name="Google Shape;388;p15"/>
          <p:cNvGrpSpPr/>
          <p:nvPr/>
        </p:nvGrpSpPr>
        <p:grpSpPr>
          <a:xfrm>
            <a:off x="6574615" y="3177081"/>
            <a:ext cx="232076" cy="2187417"/>
            <a:chOff x="4732744" y="3211793"/>
            <a:chExt cx="232076" cy="2187417"/>
          </a:xfrm>
        </p:grpSpPr>
        <p:sp>
          <p:nvSpPr>
            <p:cNvPr id="389" name="Google Shape;389;p15"/>
            <p:cNvSpPr txBox="1"/>
            <p:nvPr/>
          </p:nvSpPr>
          <p:spPr>
            <a:xfrm>
              <a:off x="4732744" y="3211793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endParaRPr sz="14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0" name="Google Shape;390;p15"/>
            <p:cNvSpPr txBox="1"/>
            <p:nvPr/>
          </p:nvSpPr>
          <p:spPr>
            <a:xfrm>
              <a:off x="4741709" y="3668995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 dirty="0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endParaRPr sz="14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1" name="Google Shape;391;p15"/>
            <p:cNvSpPr txBox="1"/>
            <p:nvPr/>
          </p:nvSpPr>
          <p:spPr>
            <a:xfrm>
              <a:off x="4777269" y="5106822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 dirty="0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</a:t>
              </a:r>
              <a:endParaRPr sz="14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2" name="Google Shape;392;p15"/>
            <p:cNvSpPr txBox="1"/>
            <p:nvPr/>
          </p:nvSpPr>
          <p:spPr>
            <a:xfrm>
              <a:off x="4753777" y="4618934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 dirty="0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</a:t>
              </a:r>
              <a:endParaRPr sz="14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3" name="Google Shape;393;p15"/>
            <p:cNvSpPr txBox="1"/>
            <p:nvPr/>
          </p:nvSpPr>
          <p:spPr>
            <a:xfrm>
              <a:off x="4750674" y="4153092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 dirty="0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</a:t>
              </a:r>
              <a:endParaRPr sz="14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394" name="Google Shape;394;p15"/>
          <p:cNvGrpSpPr/>
          <p:nvPr/>
        </p:nvGrpSpPr>
        <p:grpSpPr>
          <a:xfrm>
            <a:off x="8438708" y="3626783"/>
            <a:ext cx="223111" cy="1730215"/>
            <a:chOff x="4741709" y="3668995"/>
            <a:chExt cx="223111" cy="1730215"/>
          </a:xfrm>
        </p:grpSpPr>
        <p:sp>
          <p:nvSpPr>
            <p:cNvPr id="396" name="Google Shape;396;p15"/>
            <p:cNvSpPr txBox="1"/>
            <p:nvPr/>
          </p:nvSpPr>
          <p:spPr>
            <a:xfrm>
              <a:off x="4741709" y="3668995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 dirty="0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endParaRPr sz="14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7" name="Google Shape;397;p15"/>
            <p:cNvSpPr txBox="1"/>
            <p:nvPr/>
          </p:nvSpPr>
          <p:spPr>
            <a:xfrm>
              <a:off x="4777269" y="5106822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 dirty="0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</a:t>
              </a:r>
              <a:endParaRPr sz="14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8" name="Google Shape;398;p15"/>
            <p:cNvSpPr txBox="1"/>
            <p:nvPr/>
          </p:nvSpPr>
          <p:spPr>
            <a:xfrm>
              <a:off x="4753777" y="4618934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endParaRPr sz="14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9" name="Google Shape;399;p15"/>
            <p:cNvSpPr txBox="1"/>
            <p:nvPr/>
          </p:nvSpPr>
          <p:spPr>
            <a:xfrm>
              <a:off x="4750674" y="4153092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 dirty="0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endParaRPr sz="14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00" name="Google Shape;400;p15"/>
          <p:cNvGrpSpPr/>
          <p:nvPr/>
        </p:nvGrpSpPr>
        <p:grpSpPr>
          <a:xfrm>
            <a:off x="10294771" y="3132319"/>
            <a:ext cx="232076" cy="2187417"/>
            <a:chOff x="4732744" y="3211793"/>
            <a:chExt cx="232076" cy="2187417"/>
          </a:xfrm>
        </p:grpSpPr>
        <p:sp>
          <p:nvSpPr>
            <p:cNvPr id="401" name="Google Shape;401;p15"/>
            <p:cNvSpPr txBox="1"/>
            <p:nvPr/>
          </p:nvSpPr>
          <p:spPr>
            <a:xfrm>
              <a:off x="4732744" y="3211793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</a:t>
              </a:r>
              <a:endParaRPr sz="1400" b="1" i="0" u="none" strike="noStrike" cap="none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2" name="Google Shape;402;p15"/>
            <p:cNvSpPr txBox="1"/>
            <p:nvPr/>
          </p:nvSpPr>
          <p:spPr>
            <a:xfrm>
              <a:off x="4741709" y="3668995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 dirty="0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</a:t>
              </a:r>
              <a:endParaRPr sz="14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3" name="Google Shape;403;p15"/>
            <p:cNvSpPr txBox="1"/>
            <p:nvPr/>
          </p:nvSpPr>
          <p:spPr>
            <a:xfrm>
              <a:off x="4777269" y="5106822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 dirty="0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endParaRPr sz="14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4" name="Google Shape;404;p15"/>
            <p:cNvSpPr txBox="1"/>
            <p:nvPr/>
          </p:nvSpPr>
          <p:spPr>
            <a:xfrm>
              <a:off x="4753777" y="4618934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sz="1400" b="1" i="0" u="none" strike="noStrike" cap="none" dirty="0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</a:t>
              </a:r>
              <a:endParaRPr sz="14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5" name="Google Shape;405;p15"/>
            <p:cNvSpPr txBox="1"/>
            <p:nvPr/>
          </p:nvSpPr>
          <p:spPr>
            <a:xfrm>
              <a:off x="4750674" y="4153092"/>
              <a:ext cx="187551" cy="2923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9292"/>
                </a:buClr>
                <a:buSzPts val="1400"/>
                <a:buFont typeface="Helvetica Neue"/>
                <a:buNone/>
              </a:pPr>
              <a:r>
                <a:rPr lang="en-US" b="1" dirty="0">
                  <a:solidFill>
                    <a:schemeClr val="tx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</a:t>
              </a:r>
              <a:endParaRPr sz="14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73" name="Google Shape;352;p15">
            <a:extLst>
              <a:ext uri="{FF2B5EF4-FFF2-40B4-BE49-F238E27FC236}">
                <a16:creationId xmlns:a16="http://schemas.microsoft.com/office/drawing/2014/main" id="{F4EF797D-925D-401C-9CA3-5F143421A3A1}"/>
              </a:ext>
            </a:extLst>
          </p:cNvPr>
          <p:cNvSpPr txBox="1"/>
          <p:nvPr/>
        </p:nvSpPr>
        <p:spPr>
          <a:xfrm>
            <a:off x="935701" y="2721394"/>
            <a:ext cx="306070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291C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VP Ops (Sally)</a:t>
            </a:r>
            <a:endParaRPr sz="12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353;p15">
            <a:extLst>
              <a:ext uri="{FF2B5EF4-FFF2-40B4-BE49-F238E27FC236}">
                <a16:creationId xmlns:a16="http://schemas.microsoft.com/office/drawing/2014/main" id="{40324102-3CE9-4045-BC57-D9707BCDDA42}"/>
              </a:ext>
            </a:extLst>
          </p:cNvPr>
          <p:cNvSpPr txBox="1"/>
          <p:nvPr/>
        </p:nvSpPr>
        <p:spPr>
          <a:xfrm>
            <a:off x="935701" y="5133726"/>
            <a:ext cx="306070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291C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SysAdmin</a:t>
            </a:r>
            <a:r>
              <a:rPr lang="en-US" sz="12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(Ali)</a:t>
            </a:r>
            <a:endParaRPr sz="12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384;p15">
            <a:extLst>
              <a:ext uri="{FF2B5EF4-FFF2-40B4-BE49-F238E27FC236}">
                <a16:creationId xmlns:a16="http://schemas.microsoft.com/office/drawing/2014/main" id="{EDBFB666-FA6C-407F-B6F9-2C2FDDAAB03E}"/>
              </a:ext>
            </a:extLst>
          </p:cNvPr>
          <p:cNvSpPr txBox="1"/>
          <p:nvPr/>
        </p:nvSpPr>
        <p:spPr>
          <a:xfrm>
            <a:off x="4721985" y="2724115"/>
            <a:ext cx="187551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400"/>
              <a:buFont typeface="Helvetica Neue"/>
              <a:buNone/>
            </a:pPr>
            <a:r>
              <a:rPr lang="en-US" sz="14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endParaRPr sz="1400" b="1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384;p15">
            <a:extLst>
              <a:ext uri="{FF2B5EF4-FFF2-40B4-BE49-F238E27FC236}">
                <a16:creationId xmlns:a16="http://schemas.microsoft.com/office/drawing/2014/main" id="{C91C5347-66A1-4328-9FA9-1B18DEB26798}"/>
              </a:ext>
            </a:extLst>
          </p:cNvPr>
          <p:cNvSpPr txBox="1"/>
          <p:nvPr/>
        </p:nvSpPr>
        <p:spPr>
          <a:xfrm>
            <a:off x="4750673" y="5512031"/>
            <a:ext cx="187551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400"/>
              <a:buFont typeface="Helvetica Neue"/>
              <a:buNone/>
            </a:pPr>
            <a:r>
              <a:rPr lang="en-US" sz="14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endParaRPr sz="1400" b="1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384;p15">
            <a:extLst>
              <a:ext uri="{FF2B5EF4-FFF2-40B4-BE49-F238E27FC236}">
                <a16:creationId xmlns:a16="http://schemas.microsoft.com/office/drawing/2014/main" id="{CA1FE4FC-A957-47E9-9E35-9147CA7B5643}"/>
              </a:ext>
            </a:extLst>
          </p:cNvPr>
          <p:cNvSpPr txBox="1"/>
          <p:nvPr/>
        </p:nvSpPr>
        <p:spPr>
          <a:xfrm>
            <a:off x="6621266" y="5525918"/>
            <a:ext cx="187551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400"/>
              <a:buFont typeface="Helvetica Neue"/>
              <a:buNone/>
            </a:pPr>
            <a:r>
              <a:rPr lang="en-US" sz="14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400"/>
              <a:buFont typeface="Helvetica Neue"/>
              <a:buNone/>
            </a:pPr>
            <a:endParaRPr sz="1400" b="1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384;p15">
            <a:extLst>
              <a:ext uri="{FF2B5EF4-FFF2-40B4-BE49-F238E27FC236}">
                <a16:creationId xmlns:a16="http://schemas.microsoft.com/office/drawing/2014/main" id="{CBCCDBE2-1B16-4502-B8FB-13D714F78A01}"/>
              </a:ext>
            </a:extLst>
          </p:cNvPr>
          <p:cNvSpPr txBox="1"/>
          <p:nvPr/>
        </p:nvSpPr>
        <p:spPr>
          <a:xfrm>
            <a:off x="8472105" y="5519785"/>
            <a:ext cx="187551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400"/>
              <a:buFont typeface="Helvetica Neue"/>
              <a:buNone/>
            </a:pPr>
            <a:r>
              <a:rPr lang="en-US" sz="14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endParaRPr sz="1400" b="1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384;p15">
            <a:extLst>
              <a:ext uri="{FF2B5EF4-FFF2-40B4-BE49-F238E27FC236}">
                <a16:creationId xmlns:a16="http://schemas.microsoft.com/office/drawing/2014/main" id="{CE83E506-8798-402C-AD31-1468583D494B}"/>
              </a:ext>
            </a:extLst>
          </p:cNvPr>
          <p:cNvSpPr txBox="1"/>
          <p:nvPr/>
        </p:nvSpPr>
        <p:spPr>
          <a:xfrm>
            <a:off x="10322944" y="5513652"/>
            <a:ext cx="187551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400"/>
              <a:buFont typeface="Helvetica Neue"/>
              <a:buNone/>
            </a:pPr>
            <a:r>
              <a:rPr lang="en-US" sz="14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endParaRPr sz="1400" b="1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" name="Google Shape;384;p15">
            <a:extLst>
              <a:ext uri="{FF2B5EF4-FFF2-40B4-BE49-F238E27FC236}">
                <a16:creationId xmlns:a16="http://schemas.microsoft.com/office/drawing/2014/main" id="{A395FB77-A0C9-40FF-948A-976F8DB5340D}"/>
              </a:ext>
            </a:extLst>
          </p:cNvPr>
          <p:cNvSpPr txBox="1"/>
          <p:nvPr/>
        </p:nvSpPr>
        <p:spPr>
          <a:xfrm>
            <a:off x="10248600" y="2724115"/>
            <a:ext cx="187551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400"/>
              <a:buFont typeface="Helvetica Neue"/>
              <a:buNone/>
            </a:pPr>
            <a:r>
              <a:rPr lang="en-US" sz="14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endParaRPr sz="1400" b="1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384;p15">
            <a:extLst>
              <a:ext uri="{FF2B5EF4-FFF2-40B4-BE49-F238E27FC236}">
                <a16:creationId xmlns:a16="http://schemas.microsoft.com/office/drawing/2014/main" id="{B9B39139-E40D-4F86-81CD-FE079E80D5B5}"/>
              </a:ext>
            </a:extLst>
          </p:cNvPr>
          <p:cNvSpPr txBox="1"/>
          <p:nvPr/>
        </p:nvSpPr>
        <p:spPr>
          <a:xfrm>
            <a:off x="4741708" y="5083516"/>
            <a:ext cx="187551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400"/>
              <a:buFont typeface="Helvetica Neue"/>
              <a:buNone/>
            </a:pPr>
            <a:r>
              <a:rPr lang="en-US" sz="1400" b="1" i="0" u="none" strike="noStrike" cap="none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endParaRPr sz="1400" b="1" i="0" u="none" strike="noStrike" cap="none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>
          <a:xfrm>
            <a:off x="460979" y="23376"/>
            <a:ext cx="11259966" cy="992188"/>
          </a:xfrm>
        </p:spPr>
        <p:txBody>
          <a:bodyPr/>
          <a:lstStyle/>
          <a:p>
            <a:pPr lvl="0"/>
            <a:r>
              <a:rPr lang="en-US" b="1" dirty="0"/>
              <a:t>Questions and Discussion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AB8EFA-AE28-455C-B914-D41B5B5F05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3"/>
          <a:stretch/>
        </p:blipFill>
        <p:spPr>
          <a:xfrm>
            <a:off x="2097741" y="860612"/>
            <a:ext cx="9770594" cy="57499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A4F017-68C4-4C4E-841F-2AFA56362262}"/>
              </a:ext>
            </a:extLst>
          </p:cNvPr>
          <p:cNvSpPr/>
          <p:nvPr/>
        </p:nvSpPr>
        <p:spPr>
          <a:xfrm>
            <a:off x="2614108" y="3281082"/>
            <a:ext cx="892885" cy="9921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2A1120-F3FA-47BE-9C00-AA223BADA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826" y="3586219"/>
            <a:ext cx="885825" cy="9334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0179A5-26FE-4C65-9E4B-36AB9CF140C1}"/>
              </a:ext>
            </a:extLst>
          </p:cNvPr>
          <p:cNvSpPr/>
          <p:nvPr/>
        </p:nvSpPr>
        <p:spPr>
          <a:xfrm>
            <a:off x="2669686" y="5133197"/>
            <a:ext cx="892885" cy="9921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36B50D-3965-47EF-A8EB-A3FA7FBE3BC3}"/>
              </a:ext>
            </a:extLst>
          </p:cNvPr>
          <p:cNvSpPr/>
          <p:nvPr/>
        </p:nvSpPr>
        <p:spPr>
          <a:xfrm>
            <a:off x="9210693" y="5080802"/>
            <a:ext cx="820454" cy="9921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D4C0DB-6245-4766-AC91-BE4433565207}"/>
              </a:ext>
            </a:extLst>
          </p:cNvPr>
          <p:cNvSpPr/>
          <p:nvPr/>
        </p:nvSpPr>
        <p:spPr>
          <a:xfrm>
            <a:off x="8283644" y="5005191"/>
            <a:ext cx="785311" cy="9921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4102B0-C529-4AD5-A643-BB0CD86BA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636" y="2824219"/>
            <a:ext cx="695325" cy="762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79ECAC8-AB20-411B-A8F2-6CCE8C35FD8C}"/>
              </a:ext>
            </a:extLst>
          </p:cNvPr>
          <p:cNvSpPr/>
          <p:nvPr/>
        </p:nvSpPr>
        <p:spPr>
          <a:xfrm>
            <a:off x="10655685" y="2044307"/>
            <a:ext cx="785311" cy="9921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264397-4582-45C0-B7FD-A43D69902595}"/>
              </a:ext>
            </a:extLst>
          </p:cNvPr>
          <p:cNvSpPr/>
          <p:nvPr/>
        </p:nvSpPr>
        <p:spPr>
          <a:xfrm>
            <a:off x="8305160" y="3575225"/>
            <a:ext cx="785311" cy="9921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25EEE3-6D40-4EBE-BF10-D9BDFAA51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7516" y="3224212"/>
            <a:ext cx="1019175" cy="4095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F90CA53-CA6E-4F7A-AED1-FF437FBE5756}"/>
              </a:ext>
            </a:extLst>
          </p:cNvPr>
          <p:cNvSpPr/>
          <p:nvPr/>
        </p:nvSpPr>
        <p:spPr>
          <a:xfrm>
            <a:off x="10557085" y="4281338"/>
            <a:ext cx="1019175" cy="9921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D3F00EBC-2618-416C-913B-FB616BFE7987}"/>
              </a:ext>
            </a:extLst>
          </p:cNvPr>
          <p:cNvSpPr/>
          <p:nvPr/>
        </p:nvSpPr>
        <p:spPr>
          <a:xfrm>
            <a:off x="466017" y="2044307"/>
            <a:ext cx="1475503" cy="1236775"/>
          </a:xfrm>
          <a:prstGeom prst="wedgeRoundRectCallout">
            <a:avLst>
              <a:gd name="adj1" fmla="val 111131"/>
              <a:gd name="adj2" fmla="val 63183"/>
              <a:gd name="adj3" fmla="val 1666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Databricks will work with you to incorporate this 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C66C88-12A6-49B0-AB86-732A7699A9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166556" y="3993757"/>
            <a:ext cx="1941345" cy="61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5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Agenda</a:t>
            </a:r>
          </a:p>
        </p:txBody>
      </p:sp>
      <p:sp>
        <p:nvSpPr>
          <p:cNvPr id="394" name="Google Shape;394;p10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600" b="1" dirty="0">
                <a:solidFill>
                  <a:schemeClr val="tx1"/>
                </a:solidFill>
              </a:rPr>
              <a:t>Discovery Questions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Trip Report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As-Is and To-Be Architecture Diagrams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Suggested Enrichment Data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RACI Chart</a:t>
            </a:r>
          </a:p>
        </p:txBody>
      </p:sp>
    </p:spTree>
    <p:extLst>
      <p:ext uri="{BB962C8B-B14F-4D97-AF65-F5344CB8AC3E}">
        <p14:creationId xmlns:p14="http://schemas.microsoft.com/office/powerpoint/2010/main" val="144819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Discovery Questions</a:t>
            </a:r>
          </a:p>
        </p:txBody>
      </p:sp>
      <p:sp>
        <p:nvSpPr>
          <p:cNvPr id="394" name="Google Shape;394;p10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42875" lv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Introductory Questions</a:t>
            </a:r>
          </a:p>
          <a:p>
            <a:pPr marL="142875" indent="0">
              <a:buNone/>
            </a:pPr>
            <a:r>
              <a:rPr lang="en-US" sz="2400" i="1" dirty="0">
                <a:solidFill>
                  <a:schemeClr val="tx1"/>
                </a:solidFill>
              </a:rPr>
              <a:t>(we understand from pre-call that you have a sensor system in place, and you want to build ML upon that base)</a:t>
            </a:r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Please help us understand </a:t>
            </a:r>
            <a:r>
              <a:rPr lang="en-US" sz="2400" b="1" i="1" dirty="0">
                <a:solidFill>
                  <a:schemeClr val="tx1"/>
                </a:solidFill>
              </a:rPr>
              <a:t>you</a:t>
            </a:r>
            <a:r>
              <a:rPr lang="en-US" sz="2400" dirty="0">
                <a:solidFill>
                  <a:schemeClr val="tx1"/>
                </a:solidFill>
              </a:rPr>
              <a:t>… people, roles, org structure</a:t>
            </a:r>
          </a:p>
          <a:p>
            <a:r>
              <a:rPr lang="en-US" sz="2400" dirty="0">
                <a:solidFill>
                  <a:schemeClr val="tx1"/>
                </a:solidFill>
              </a:rPr>
              <a:t>High-level Goals… where are you heading, and what led you to consider Databricks?</a:t>
            </a:r>
          </a:p>
        </p:txBody>
      </p:sp>
    </p:spTree>
    <p:extLst>
      <p:ext uri="{BB962C8B-B14F-4D97-AF65-F5344CB8AC3E}">
        <p14:creationId xmlns:p14="http://schemas.microsoft.com/office/powerpoint/2010/main" val="335319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Discovery Questions</a:t>
            </a:r>
          </a:p>
        </p:txBody>
      </p:sp>
      <p:sp>
        <p:nvSpPr>
          <p:cNvPr id="394" name="Google Shape;394;p10"/>
          <p:cNvSpPr txBox="1">
            <a:spLocks noGrp="1"/>
          </p:cNvSpPr>
          <p:nvPr>
            <p:ph type="body" idx="1"/>
          </p:nvPr>
        </p:nvSpPr>
        <p:spPr>
          <a:xfrm>
            <a:off x="460979" y="1220149"/>
            <a:ext cx="11259966" cy="4591050"/>
          </a:xfrm>
        </p:spPr>
        <p:txBody>
          <a:bodyPr>
            <a:normAutofit lnSpcReduction="10000"/>
          </a:bodyPr>
          <a:lstStyle/>
          <a:p>
            <a:pPr marL="142875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Current State and Negative Consequences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Please give an overview of sensor system… technologies used, data gathered, volume, velocity, etc.</a:t>
            </a:r>
          </a:p>
          <a:p>
            <a:r>
              <a:rPr lang="en-US" sz="2400" dirty="0">
                <a:solidFill>
                  <a:schemeClr val="tx1"/>
                </a:solidFill>
              </a:rPr>
              <a:t>What is the growth rate of this data?</a:t>
            </a:r>
          </a:p>
          <a:p>
            <a:r>
              <a:rPr lang="en-US" sz="2400" dirty="0">
                <a:solidFill>
                  <a:schemeClr val="tx1"/>
                </a:solidFill>
              </a:rPr>
              <a:t>How do you collect/persist all that data today?</a:t>
            </a:r>
          </a:p>
          <a:p>
            <a:r>
              <a:rPr lang="en-US" sz="2400" dirty="0">
                <a:solidFill>
                  <a:schemeClr val="tx1"/>
                </a:solidFill>
              </a:rPr>
              <a:t>How do you analyze all that data today?</a:t>
            </a:r>
          </a:p>
          <a:p>
            <a:r>
              <a:rPr lang="en-US" sz="2400" dirty="0">
                <a:solidFill>
                  <a:schemeClr val="tx1"/>
                </a:solidFill>
              </a:rPr>
              <a:t>What are your SLAs?</a:t>
            </a:r>
          </a:p>
          <a:p>
            <a:r>
              <a:rPr lang="en-US" sz="2400" dirty="0">
                <a:solidFill>
                  <a:schemeClr val="tx1"/>
                </a:solidFill>
              </a:rPr>
              <a:t>In what ways does the current state fall short?</a:t>
            </a:r>
          </a:p>
          <a:p>
            <a:r>
              <a:rPr lang="en-US" sz="2400" dirty="0">
                <a:solidFill>
                  <a:schemeClr val="tx1"/>
                </a:solidFill>
              </a:rPr>
              <a:t>What blockers prevent you from addressing those shortcomings?</a:t>
            </a:r>
          </a:p>
          <a:p>
            <a:r>
              <a:rPr lang="en-US" sz="2400" dirty="0">
                <a:solidFill>
                  <a:schemeClr val="tx1"/>
                </a:solidFill>
              </a:rPr>
              <a:t>What are the business consequences of these shortcomings?  Please quantify them.  </a:t>
            </a:r>
          </a:p>
          <a:p>
            <a:r>
              <a:rPr lang="en-US" sz="2400" dirty="0">
                <a:solidFill>
                  <a:schemeClr val="tx1"/>
                </a:solidFill>
              </a:rPr>
              <a:t>Are these consequences related to competition?  Are they regulatory?</a:t>
            </a:r>
          </a:p>
        </p:txBody>
      </p:sp>
    </p:spTree>
    <p:extLst>
      <p:ext uri="{BB962C8B-B14F-4D97-AF65-F5344CB8AC3E}">
        <p14:creationId xmlns:p14="http://schemas.microsoft.com/office/powerpoint/2010/main" val="30706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Discovery Questions</a:t>
            </a:r>
          </a:p>
        </p:txBody>
      </p:sp>
      <p:sp>
        <p:nvSpPr>
          <p:cNvPr id="394" name="Google Shape;394;p10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42875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Assessing </a:t>
            </a:r>
            <a:r>
              <a:rPr lang="en-US" sz="2400" b="1" dirty="0" err="1">
                <a:solidFill>
                  <a:schemeClr val="tx1"/>
                </a:solidFill>
              </a:rPr>
              <a:t>MegaCorp’s</a:t>
            </a:r>
            <a:r>
              <a:rPr lang="en-US" sz="2400" b="1" dirty="0">
                <a:solidFill>
                  <a:schemeClr val="tx1"/>
                </a:solidFill>
              </a:rPr>
              <a:t> ability to succeed with Databricks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Consider all the data involved… how much is in the cloud, on-prem, from 3</a:t>
            </a:r>
            <a:r>
              <a:rPr lang="en-US" sz="2400" baseline="30000" dirty="0">
                <a:solidFill>
                  <a:schemeClr val="tx1"/>
                </a:solidFill>
              </a:rPr>
              <a:t>rd</a:t>
            </a:r>
            <a:r>
              <a:rPr lang="en-US" sz="2400" dirty="0">
                <a:solidFill>
                  <a:schemeClr val="tx1"/>
                </a:solidFill>
              </a:rPr>
              <a:t> parties?</a:t>
            </a:r>
          </a:p>
          <a:p>
            <a:r>
              <a:rPr lang="en-US" sz="2400" dirty="0">
                <a:solidFill>
                  <a:schemeClr val="tx1"/>
                </a:solidFill>
              </a:rPr>
              <a:t>Do you have experience with Databricks?  Spark?  Big Data in general?  IoT in general? Cloud in general?</a:t>
            </a:r>
          </a:p>
          <a:p>
            <a:r>
              <a:rPr lang="en-US" sz="2400" dirty="0">
                <a:solidFill>
                  <a:schemeClr val="tx1"/>
                </a:solidFill>
              </a:rPr>
              <a:t>What languages and tools are currently used by your Data Engineers, Data Scientists, System Administrators, and Business Analysts?</a:t>
            </a:r>
          </a:p>
          <a:p>
            <a:r>
              <a:rPr lang="en-US" sz="2400" dirty="0">
                <a:solidFill>
                  <a:schemeClr val="tx1"/>
                </a:solidFill>
              </a:rPr>
              <a:t>At a high level, what are your typical processes for adopting new technology?</a:t>
            </a:r>
          </a:p>
        </p:txBody>
      </p:sp>
    </p:spTree>
    <p:extLst>
      <p:ext uri="{BB962C8B-B14F-4D97-AF65-F5344CB8AC3E}">
        <p14:creationId xmlns:p14="http://schemas.microsoft.com/office/powerpoint/2010/main" val="348341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Discovery Questions</a:t>
            </a:r>
          </a:p>
        </p:txBody>
      </p:sp>
      <p:sp>
        <p:nvSpPr>
          <p:cNvPr id="394" name="Google Shape;394;p10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42875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Look for compelling event and executive sponsorship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What will happen if the negative consequences you described earlier are not addressed in 1-3 quarters?</a:t>
            </a:r>
          </a:p>
          <a:p>
            <a:r>
              <a:rPr lang="en-US" sz="2400" dirty="0">
                <a:solidFill>
                  <a:schemeClr val="tx1"/>
                </a:solidFill>
              </a:rPr>
              <a:t>Who is ultimately accountable for addressing these issues?</a:t>
            </a:r>
          </a:p>
          <a:p>
            <a:r>
              <a:rPr lang="en-US" sz="2400" dirty="0">
                <a:solidFill>
                  <a:schemeClr val="tx1"/>
                </a:solidFill>
              </a:rPr>
              <a:t>Is there a project underway now to address these issues?  What is its name?  What is its scope?  Who is on it? </a:t>
            </a:r>
            <a:r>
              <a:rPr lang="en-US" sz="2400" b="1" i="1" dirty="0">
                <a:solidFill>
                  <a:schemeClr val="tx1"/>
                </a:solidFill>
              </a:rPr>
              <a:t>When is it due?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83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Discovery Questions</a:t>
            </a:r>
          </a:p>
        </p:txBody>
      </p:sp>
      <p:sp>
        <p:nvSpPr>
          <p:cNvPr id="394" name="Google Shape;394;p10"/>
          <p:cNvSpPr txBox="1"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42875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Demonstrate that Databricks can be a Trusted Advisor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We have experience in solving these types of problems… may we tell you about some of our experience?</a:t>
            </a:r>
            <a:endParaRPr lang="en-US" sz="1000" dirty="0">
              <a:solidFill>
                <a:schemeClr val="tx1"/>
              </a:solidFill>
            </a:endParaRPr>
          </a:p>
          <a:p>
            <a:pPr lvl="1"/>
            <a:r>
              <a:rPr lang="en-US" sz="2000" dirty="0" err="1">
                <a:solidFill>
                  <a:schemeClr val="tx1"/>
                </a:solidFill>
                <a:latin typeface="Barlow"/>
              </a:rPr>
              <a:t>WhiteGate</a:t>
            </a:r>
            <a:endParaRPr lang="en-US" sz="2000" dirty="0">
              <a:solidFill>
                <a:schemeClr val="tx1"/>
              </a:solidFill>
              <a:latin typeface="Barlow"/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  <a:latin typeface="Barlow"/>
              </a:rPr>
              <a:t>IoT 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Barlow"/>
              </a:rPr>
              <a:t>Big Data in general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Barlow"/>
              </a:rPr>
              <a:t>Analytics and ML in general</a:t>
            </a:r>
          </a:p>
          <a:p>
            <a:pPr lvl="1"/>
            <a:endParaRPr lang="en-US" sz="2000" dirty="0">
              <a:solidFill>
                <a:schemeClr val="tx1"/>
              </a:solidFill>
              <a:latin typeface="Barlow"/>
            </a:endParaRPr>
          </a:p>
          <a:p>
            <a:r>
              <a:rPr lang="en-US" sz="2400" dirty="0">
                <a:solidFill>
                  <a:schemeClr val="tx1"/>
                </a:solidFill>
                <a:latin typeface="Barlow"/>
              </a:rPr>
              <a:t>Let’s brainstorm some take-aways for Databricks to prepare for  our next meeting</a:t>
            </a:r>
          </a:p>
          <a:p>
            <a:pPr lvl="1"/>
            <a:r>
              <a:rPr lang="en-US" sz="2400" dirty="0">
                <a:solidFill>
                  <a:schemeClr val="tx1"/>
                </a:solidFill>
                <a:latin typeface="Barlow"/>
              </a:rPr>
              <a:t>Architecture diagrams</a:t>
            </a:r>
          </a:p>
          <a:p>
            <a:pPr lvl="1"/>
            <a:r>
              <a:rPr lang="en-US" sz="2400" dirty="0">
                <a:solidFill>
                  <a:schemeClr val="tx1"/>
                </a:solidFill>
                <a:latin typeface="Barlow"/>
              </a:rPr>
              <a:t>Additional data sources you might consider for enrichment</a:t>
            </a:r>
          </a:p>
          <a:p>
            <a:pPr lvl="1"/>
            <a:r>
              <a:rPr lang="en-US" sz="2400" dirty="0">
                <a:solidFill>
                  <a:schemeClr val="tx1"/>
                </a:solidFill>
                <a:latin typeface="Barlow"/>
              </a:rPr>
              <a:t>Suggested Databricks demos and workshops</a:t>
            </a:r>
          </a:p>
        </p:txBody>
      </p:sp>
    </p:spTree>
    <p:extLst>
      <p:ext uri="{BB962C8B-B14F-4D97-AF65-F5344CB8AC3E}">
        <p14:creationId xmlns:p14="http://schemas.microsoft.com/office/powerpoint/2010/main" val="269109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Agenda</a:t>
            </a:r>
          </a:p>
        </p:txBody>
      </p:sp>
      <p:sp>
        <p:nvSpPr>
          <p:cNvPr id="394" name="Google Shape;394;p10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Discovery Questions</a:t>
            </a:r>
          </a:p>
          <a:p>
            <a:pPr lvl="0"/>
            <a:r>
              <a:rPr lang="en-US" sz="3600" b="1" dirty="0">
                <a:solidFill>
                  <a:schemeClr val="tx1"/>
                </a:solidFill>
              </a:rPr>
              <a:t>Trip Report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As-Is and To-Be Architecture Diagrams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Suggested Enrichment Data</a:t>
            </a:r>
          </a:p>
          <a:p>
            <a:pPr lvl="0"/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RACI Chart</a:t>
            </a:r>
          </a:p>
        </p:txBody>
      </p:sp>
    </p:spTree>
    <p:extLst>
      <p:ext uri="{BB962C8B-B14F-4D97-AF65-F5344CB8AC3E}">
        <p14:creationId xmlns:p14="http://schemas.microsoft.com/office/powerpoint/2010/main" val="3306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Databricks 2020">
      <a:dk1>
        <a:srgbClr val="1B3038"/>
      </a:dk1>
      <a:lt1>
        <a:srgbClr val="FFFFFF"/>
      </a:lt1>
      <a:dk2>
        <a:srgbClr val="1B5161"/>
      </a:dk2>
      <a:lt2>
        <a:srgbClr val="E7E6E6"/>
      </a:lt2>
      <a:accent1>
        <a:srgbClr val="1B3038"/>
      </a:accent1>
      <a:accent2>
        <a:srgbClr val="FF3620"/>
      </a:accent2>
      <a:accent3>
        <a:srgbClr val="1B5161"/>
      </a:accent3>
      <a:accent4>
        <a:srgbClr val="FFAB00"/>
      </a:accent4>
      <a:accent5>
        <a:srgbClr val="618793"/>
      </a:accent5>
      <a:accent6>
        <a:srgbClr val="A0ACBE"/>
      </a:accent6>
      <a:hlink>
        <a:srgbClr val="98102A"/>
      </a:hlink>
      <a:folHlink>
        <a:srgbClr val="7D531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1227</TotalTime>
  <Words>1278</Words>
  <Application>Microsoft Office PowerPoint</Application>
  <PresentationFormat>Widescreen</PresentationFormat>
  <Paragraphs>202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Barlow</vt:lpstr>
      <vt:lpstr>Calibri</vt:lpstr>
      <vt:lpstr>Helvetica Neue</vt:lpstr>
      <vt:lpstr>Wingdings</vt:lpstr>
      <vt:lpstr>Office Theme</vt:lpstr>
      <vt:lpstr>Phase 0 Example Responses</vt:lpstr>
      <vt:lpstr>Agenda</vt:lpstr>
      <vt:lpstr>Agenda</vt:lpstr>
      <vt:lpstr>Discovery Questions</vt:lpstr>
      <vt:lpstr>Discovery Questions</vt:lpstr>
      <vt:lpstr>Discovery Questions</vt:lpstr>
      <vt:lpstr>Discovery Questions</vt:lpstr>
      <vt:lpstr>Discovery Questions</vt:lpstr>
      <vt:lpstr>Agenda</vt:lpstr>
      <vt:lpstr>Trip Report</vt:lpstr>
      <vt:lpstr>Trip Report</vt:lpstr>
      <vt:lpstr>Trip Report</vt:lpstr>
      <vt:lpstr>Trip Report</vt:lpstr>
      <vt:lpstr>Trip Report</vt:lpstr>
      <vt:lpstr>Trip Report</vt:lpstr>
      <vt:lpstr>Agenda</vt:lpstr>
      <vt:lpstr>As-Is Architecture</vt:lpstr>
      <vt:lpstr>To-Be Architecture</vt:lpstr>
      <vt:lpstr>To-Be Architecture (Network/Security Overlay)</vt:lpstr>
      <vt:lpstr>Agenda</vt:lpstr>
      <vt:lpstr>To-Be Architecture</vt:lpstr>
      <vt:lpstr>Agenda</vt:lpstr>
      <vt:lpstr>PowerPoint Presentation</vt:lpstr>
      <vt:lpstr>Questions and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Warnick</dc:creator>
  <cp:lastModifiedBy>Bill Kellett</cp:lastModifiedBy>
  <cp:revision>126</cp:revision>
  <dcterms:created xsi:type="dcterms:W3CDTF">2020-03-03T20:49:45Z</dcterms:created>
  <dcterms:modified xsi:type="dcterms:W3CDTF">2020-05-07T13:37:09Z</dcterms:modified>
</cp:coreProperties>
</file>